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avi" ContentType="video/avi"/>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434" r:id="rId3"/>
    <p:sldId id="435" r:id="rId4"/>
    <p:sldId id="433" r:id="rId5"/>
    <p:sldId id="439" r:id="rId6"/>
    <p:sldId id="438" r:id="rId7"/>
    <p:sldId id="437" r:id="rId8"/>
    <p:sldId id="411" r:id="rId9"/>
    <p:sldId id="421" r:id="rId10"/>
    <p:sldId id="410" r:id="rId11"/>
    <p:sldId id="412" r:id="rId12"/>
    <p:sldId id="413" r:id="rId13"/>
    <p:sldId id="414" r:id="rId14"/>
    <p:sldId id="426" r:id="rId15"/>
    <p:sldId id="427" r:id="rId16"/>
    <p:sldId id="395" r:id="rId17"/>
    <p:sldId id="418" r:id="rId18"/>
    <p:sldId id="420" r:id="rId19"/>
    <p:sldId id="419" r:id="rId20"/>
    <p:sldId id="399" r:id="rId21"/>
    <p:sldId id="402" r:id="rId22"/>
    <p:sldId id="405" r:id="rId23"/>
    <p:sldId id="407" r:id="rId24"/>
    <p:sldId id="425" r:id="rId25"/>
    <p:sldId id="424" r:id="rId26"/>
    <p:sldId id="409" r:id="rId27"/>
  </p:sldIdLst>
  <p:sldSz cx="9144000" cy="6858000" type="screen4x3"/>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0" autoAdjust="0"/>
    <p:restoredTop sz="94660" autoAdjust="0"/>
  </p:normalViewPr>
  <p:slideViewPr>
    <p:cSldViewPr>
      <p:cViewPr varScale="1">
        <p:scale>
          <a:sx n="135" d="100"/>
          <a:sy n="135" d="100"/>
        </p:scale>
        <p:origin x="-924" y="-90"/>
      </p:cViewPr>
      <p:guideLst>
        <p:guide orient="horz" pos="2160"/>
        <p:guide pos="2880"/>
      </p:guideLst>
    </p:cSldViewPr>
  </p:slideViewPr>
  <p:outlineViewPr>
    <p:cViewPr>
      <p:scale>
        <a:sx n="33" d="100"/>
        <a:sy n="33" d="100"/>
      </p:scale>
      <p:origin x="0" y="318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1734" y="-9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5F993C83-2184-4286-ABE1-941A40B40C8F}" type="datetimeFigureOut">
              <a:rPr lang="en-US" smtClean="0"/>
              <a:pPr/>
              <a:t>8/27/2013</a:t>
            </a:fld>
            <a:endParaRPr lang="en-US"/>
          </a:p>
        </p:txBody>
      </p:sp>
      <p:sp>
        <p:nvSpPr>
          <p:cNvPr id="4" name="Footer Placeholder 3"/>
          <p:cNvSpPr>
            <a:spLocks noGrp="1"/>
          </p:cNvSpPr>
          <p:nvPr>
            <p:ph type="ftr" sz="quarter" idx="2"/>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377316"/>
            <a:ext cx="2945659" cy="493633"/>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6053241F-7ED4-45AC-844C-15DB0D5F9CCD}" type="datetimeFigureOut">
              <a:rPr lang="en-US" smtClean="0"/>
              <a:pPr/>
              <a:t>8/27/2013</a:t>
            </a:fld>
            <a:endParaRPr lang="en-US"/>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89515"/>
            <a:ext cx="5438140" cy="44426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 :</a:t>
            </a:r>
          </a:p>
          <a:p>
            <a:r>
              <a:rPr lang="en-GB" dirty="0" smtClean="0"/>
              <a:t>To give you </a:t>
            </a:r>
            <a:r>
              <a:rPr lang="en-GB" dirty="0"/>
              <a:t>new empirical evidence on order submission activity and</a:t>
            </a:r>
          </a:p>
          <a:p>
            <a:r>
              <a:rPr lang="en-GB" dirty="0"/>
              <a:t>price impacts of limit orders at NASDAQ</a:t>
            </a:r>
            <a:r>
              <a:rPr lang="en-GB" dirty="0" smtClean="0"/>
              <a:t>.</a:t>
            </a:r>
          </a:p>
          <a:p>
            <a:endParaRPr lang="en-GB" dirty="0"/>
          </a:p>
          <a:p>
            <a:endParaRPr lang="en-GB" dirty="0" smtClean="0"/>
          </a:p>
          <a:p>
            <a:r>
              <a:rPr lang="en-GB" dirty="0"/>
              <a:t>We propose a method to predict the optimal size of a limit order conditional on</a:t>
            </a:r>
          </a:p>
          <a:p>
            <a:r>
              <a:rPr lang="en-GB" dirty="0"/>
              <a:t>its position in the book and a given fixed level of expected market impact.</a:t>
            </a:r>
            <a:endParaRPr lang="fr-FR" dirty="0"/>
          </a:p>
          <a:p>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54375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87213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61892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23</a:t>
            </a:fld>
            <a:endParaRPr lang="en-GB" smtClean="0"/>
          </a:p>
        </p:txBody>
      </p:sp>
      <p:sp>
        <p:nvSpPr>
          <p:cNvPr id="68612" name="Rectangle 2"/>
          <p:cNvSpPr>
            <a:spLocks noGrp="1" noRot="1" noChangeAspect="1" noChangeArrowheads="1" noTextEdit="1"/>
          </p:cNvSpPr>
          <p:nvPr>
            <p:ph type="sldImg"/>
          </p:nvPr>
        </p:nvSpPr>
        <p:spPr>
          <a:xfrm>
            <a:off x="3105150" y="657225"/>
            <a:ext cx="3621088" cy="2716213"/>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24</a:t>
            </a:fld>
            <a:endParaRPr lang="en-GB" smtClean="0"/>
          </a:p>
        </p:txBody>
      </p:sp>
      <p:sp>
        <p:nvSpPr>
          <p:cNvPr id="68612" name="Rectangle 2"/>
          <p:cNvSpPr>
            <a:spLocks noGrp="1" noRot="1" noChangeAspect="1" noChangeArrowheads="1" noTextEdit="1"/>
          </p:cNvSpPr>
          <p:nvPr>
            <p:ph type="sldImg"/>
          </p:nvPr>
        </p:nvSpPr>
        <p:spPr>
          <a:xfrm>
            <a:off x="3105150" y="657225"/>
            <a:ext cx="3621088" cy="2716213"/>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41582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08003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14</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15</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ftr" sz="quarter" idx="4"/>
          </p:nvPr>
        </p:nvSpPr>
        <p:spPr>
          <a:xfrm>
            <a:off x="0" y="9377316"/>
            <a:ext cx="2945659" cy="493633"/>
          </a:xfrm>
          <a:prstGeom prst="rect">
            <a:avLst/>
          </a:prstGeom>
          <a:noFill/>
        </p:spPr>
        <p:txBody>
          <a:bodyPr lIns="91427" tIns="45715" rIns="91427" bIns="45715"/>
          <a:lstStyle/>
          <a:p>
            <a:r>
              <a:rPr lang="en-US" smtClean="0">
                <a:latin typeface="Arial" pitchFamily="34" charset="0"/>
              </a:rPr>
              <a:t>The MathWorks</a:t>
            </a:r>
          </a:p>
        </p:txBody>
      </p:sp>
      <p:sp>
        <p:nvSpPr>
          <p:cNvPr id="93187" name="Rectangle 7"/>
          <p:cNvSpPr>
            <a:spLocks noGrp="1" noChangeArrowheads="1"/>
          </p:cNvSpPr>
          <p:nvPr>
            <p:ph type="sldNum" sz="quarter" idx="5"/>
          </p:nvPr>
        </p:nvSpPr>
        <p:spPr>
          <a:xfrm>
            <a:off x="3850443" y="9377316"/>
            <a:ext cx="2945659" cy="493633"/>
          </a:xfrm>
          <a:prstGeom prst="rect">
            <a:avLst/>
          </a:prstGeom>
          <a:noFill/>
        </p:spPr>
        <p:txBody>
          <a:bodyPr lIns="91427" tIns="45715" rIns="91427" bIns="45715"/>
          <a:lstStyle/>
          <a:p>
            <a:fld id="{6C848481-44BC-45E9-901C-DD75B6E24C34}" type="slidenum">
              <a:rPr lang="en-US" smtClean="0">
                <a:latin typeface="Arial" pitchFamily="34" charset="0"/>
              </a:rPr>
              <a:pPr/>
              <a:t>16</a:t>
            </a:fld>
            <a:endParaRPr lang="en-US" smtClean="0">
              <a:latin typeface="Arial" pitchFamily="34" charset="0"/>
            </a:endParaRPr>
          </a:p>
        </p:txBody>
      </p:sp>
      <p:sp>
        <p:nvSpPr>
          <p:cNvPr id="93188" name="Rectangle 2"/>
          <p:cNvSpPr>
            <a:spLocks noGrp="1" noRot="1" noChangeAspect="1" noChangeArrowheads="1" noTextEdit="1"/>
          </p:cNvSpPr>
          <p:nvPr>
            <p:ph type="sldImg"/>
          </p:nvPr>
        </p:nvSpPr>
        <p:spPr>
          <a:xfrm>
            <a:off x="939800" y="747713"/>
            <a:ext cx="4914900" cy="3687762"/>
          </a:xfrm>
          <a:ln/>
        </p:spPr>
      </p:sp>
      <p:sp>
        <p:nvSpPr>
          <p:cNvPr id="93189" name="Rectangle 3"/>
          <p:cNvSpPr>
            <a:spLocks noGrp="1" noChangeArrowheads="1"/>
          </p:cNvSpPr>
          <p:nvPr>
            <p:ph type="body" idx="1"/>
          </p:nvPr>
        </p:nvSpPr>
        <p:spPr>
          <a:xfrm>
            <a:off x="908198" y="4688168"/>
            <a:ext cx="4981280" cy="4441685"/>
          </a:xfrm>
          <a:noFill/>
          <a:ln/>
        </p:spPr>
        <p:txBody>
          <a:bodyPr/>
          <a:lstStyle/>
          <a:p>
            <a:pPr algn="ctr"/>
            <a:endParaRPr lang="en-US" sz="800" b="1" i="1" dirty="0">
              <a:solidFill>
                <a:schemeClr val="bg1"/>
              </a:solidFill>
              <a:latin typeface="Arial" pitchFamily="34" charset="0"/>
              <a:cs typeface="Arial" pitchFamily="34" charset="0"/>
            </a:endParaRPr>
          </a:p>
          <a:p>
            <a:pPr algn="ctr"/>
            <a:r>
              <a:rPr lang="en-US" b="1" i="1" dirty="0" smtClean="0">
                <a:solidFill>
                  <a:schemeClr val="bg1"/>
                </a:solidFill>
                <a:latin typeface="Arial" pitchFamily="34" charset="0"/>
                <a:cs typeface="Arial" pitchFamily="34" charset="0"/>
              </a:rPr>
              <a:t>Choose a demo from the CRE</a:t>
            </a:r>
          </a:p>
          <a:p>
            <a:pPr eaLnBrk="1" hangingPunct="1"/>
            <a:endParaRPr lang="en-US" dirty="0" smtClean="0"/>
          </a:p>
          <a:p>
            <a:pPr eaLnBrk="1" hangingPunct="1"/>
            <a:r>
              <a:rPr lang="en-US" dirty="0" smtClean="0"/>
              <a:t>Demo can be found in CRE:</a:t>
            </a:r>
            <a:r>
              <a:rPr lang="en-US" baseline="0" dirty="0" smtClean="0"/>
              <a:t> query by “demo” and “</a:t>
            </a:r>
            <a:r>
              <a:rPr lang="en-US" baseline="0" dirty="0" err="1" smtClean="0"/>
              <a:t>matlab</a:t>
            </a:r>
            <a:r>
              <a:rPr lang="en-US" baseline="0" dirty="0" smtClean="0"/>
              <a:t> production server”</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ftr" sz="quarter" idx="4"/>
          </p:nvPr>
        </p:nvSpPr>
        <p:spPr>
          <a:noFill/>
        </p:spPr>
        <p:txBody>
          <a:bodyPr/>
          <a:lstStyle/>
          <a:p>
            <a:r>
              <a:rPr lang="en-GB" smtClean="0"/>
              <a:t>The MathWorks</a:t>
            </a:r>
          </a:p>
        </p:txBody>
      </p:sp>
      <p:sp>
        <p:nvSpPr>
          <p:cNvPr id="68611" name="Rectangle 7"/>
          <p:cNvSpPr>
            <a:spLocks noGrp="1" noChangeArrowheads="1"/>
          </p:cNvSpPr>
          <p:nvPr>
            <p:ph type="sldNum" sz="quarter" idx="5"/>
          </p:nvPr>
        </p:nvSpPr>
        <p:spPr>
          <a:noFill/>
        </p:spPr>
        <p:txBody>
          <a:bodyPr/>
          <a:lstStyle/>
          <a:p>
            <a:fld id="{F1349A17-D3C1-4E0D-B787-00E60996465A}" type="slidenum">
              <a:rPr lang="en-GB" smtClean="0"/>
              <a:pPr/>
              <a:t>17</a:t>
            </a:fld>
            <a:endParaRPr lang="en-GB" smtClean="0"/>
          </a:p>
        </p:txBody>
      </p:sp>
      <p:sp>
        <p:nvSpPr>
          <p:cNvPr id="68612" name="Rectangle 2"/>
          <p:cNvSpPr>
            <a:spLocks noGrp="1" noRot="1" noChangeAspect="1" noChangeArrowheads="1" noTextEdit="1"/>
          </p:cNvSpPr>
          <p:nvPr>
            <p:ph type="sldImg"/>
          </p:nvPr>
        </p:nvSpPr>
        <p:spPr>
          <a:xfrm>
            <a:off x="3106738" y="658813"/>
            <a:ext cx="3617912" cy="2714625"/>
          </a:xfrm>
          <a:ln/>
        </p:spPr>
      </p:sp>
      <p:sp>
        <p:nvSpPr>
          <p:cNvPr id="68613" name="Rectangle 3"/>
          <p:cNvSpPr>
            <a:spLocks noGrp="1" noChangeArrowheads="1"/>
          </p:cNvSpPr>
          <p:nvPr>
            <p:ph type="body" idx="1"/>
          </p:nvPr>
        </p:nvSpPr>
        <p:spPr>
          <a:xfrm>
            <a:off x="361514" y="3558757"/>
            <a:ext cx="6039117" cy="5331373"/>
          </a:xfrm>
          <a:noFill/>
          <a:ln/>
        </p:spPr>
        <p:txBody>
          <a:bodyPr/>
          <a:lstStyle/>
          <a:p>
            <a:r>
              <a:rPr lang="en-US" dirty="0"/>
              <a:t>MATLAB Production Server lets you run MATLAB programs within your production IT systems, enabling you to incorporate numerical analytics in enterprise IT applications.</a:t>
            </a:r>
          </a:p>
          <a:p>
            <a:endParaRPr lang="en-US" dirty="0"/>
          </a:p>
          <a:p>
            <a:r>
              <a:rPr lang="en-US" dirty="0"/>
              <a:t>Web, database, and enterprise IT applications connect to MATLAB programs running on MATLAB Production Server via a lightweight client library, isolating the MATLAB programs from your production IT system.</a:t>
            </a:r>
          </a:p>
          <a:p>
            <a:endParaRPr lang="en-US" dirty="0"/>
          </a:p>
          <a:p>
            <a:r>
              <a:rPr lang="en-US" dirty="0"/>
              <a:t>Use MATLAB Compiler to package MATLAB programs and deploy them directly to MATLAB Production Server without recoding or creating custom infrastructure to manage them. </a:t>
            </a:r>
          </a:p>
          <a:p>
            <a:endParaRPr lang="en-US" dirty="0"/>
          </a:p>
          <a:p>
            <a:r>
              <a:rPr lang="en-US" dirty="0"/>
              <a:t>MATLAB Production Server runs on multiprocessor and multicore servers, providing low-latency processing of large numbers of concurrent requests. You can deploy the product on additional computer servers to increase the number of concurrent requests the system can handle and to provide redundancy.</a:t>
            </a:r>
          </a:p>
          <a:p>
            <a:endParaRPr lang="en-US" dirty="0"/>
          </a:p>
          <a:p>
            <a:r>
              <a:rPr lang="en-US" dirty="0"/>
              <a:t>The client library </a:t>
            </a:r>
            <a:r>
              <a:rPr lang="en-US" dirty="0" smtClean="0"/>
              <a:t>supports </a:t>
            </a:r>
            <a:r>
              <a:rPr lang="en-US" dirty="0"/>
              <a:t>.NET and Java </a:t>
            </a:r>
            <a:r>
              <a:rPr lang="en-US" dirty="0" smtClean="0"/>
              <a:t>environments so </a:t>
            </a:r>
            <a:r>
              <a:rPr lang="en-US" dirty="0"/>
              <a:t>MATLAB programs running on MATLAB Production Server can be accessed by </a:t>
            </a:r>
            <a:r>
              <a:rPr lang="en-US" dirty="0" smtClean="0"/>
              <a:t>any application </a:t>
            </a:r>
            <a:r>
              <a:rPr lang="en-US" dirty="0"/>
              <a:t>supported by these </a:t>
            </a:r>
            <a:r>
              <a:rPr lang="en-US" dirty="0" smtClean="0"/>
              <a:t>development </a:t>
            </a:r>
            <a:r>
              <a:rPr lang="en-US" dirty="0"/>
              <a:t>environments.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MATLAB Production</a:t>
            </a:r>
            <a:r>
              <a:rPr lang="en-US" baseline="0" dirty="0" smtClean="0"/>
              <a:t> Server provides a numerical backend for any number of IT systems or applications</a:t>
            </a:r>
          </a:p>
          <a:p>
            <a:pPr marL="616894" lvl="1" indent="-168244">
              <a:buFont typeface="Wingdings" pitchFamily="2" charset="2"/>
              <a:buChar char="§"/>
            </a:pPr>
            <a:r>
              <a:rPr lang="en-US" baseline="0" dirty="0" smtClean="0"/>
              <a:t>Numerical algorithms can be deployed directly to MATLAB Production Server using MATLAB Compiler</a:t>
            </a:r>
          </a:p>
          <a:p>
            <a:endParaRPr lang="en-US" baseline="0" dirty="0" smtClean="0"/>
          </a:p>
          <a:p>
            <a:pPr marL="616894" lvl="1" indent="-168244">
              <a:buFont typeface="Wingdings" pitchFamily="2" charset="2"/>
              <a:buChar char="§"/>
            </a:pPr>
            <a:r>
              <a:rPr lang="en-US" dirty="0" smtClean="0"/>
              <a:t>Web servers (Apache Tomcat</a:t>
            </a:r>
            <a:r>
              <a:rPr lang="en-US" baseline="0" dirty="0" smtClean="0"/>
              <a:t> or Microsoft IIS) providing browser based content or web services (SOAP/REST) can directly request numerical processing from MATLAB Production Server </a:t>
            </a:r>
          </a:p>
          <a:p>
            <a:pPr marL="1065545" lvl="2" indent="-168244">
              <a:buFont typeface="Wingdings" pitchFamily="2" charset="2"/>
              <a:buChar char="§"/>
            </a:pPr>
            <a:r>
              <a:rPr lang="en-US" baseline="0" dirty="0" smtClean="0"/>
              <a:t>Databases which support these types of applications can also make calls for numerical processing initiated </a:t>
            </a:r>
            <a:r>
              <a:rPr lang="en-US" baseline="0" smtClean="0"/>
              <a:t>by database </a:t>
            </a:r>
            <a:r>
              <a:rPr lang="en-US" baseline="0" dirty="0" smtClean="0"/>
              <a:t>transactions using triggers and stored procedures</a:t>
            </a:r>
          </a:p>
          <a:p>
            <a:pPr marL="616894" lvl="1" indent="-168244">
              <a:buFont typeface="Wingdings" pitchFamily="2" charset="2"/>
              <a:buChar char="§"/>
            </a:pPr>
            <a:r>
              <a:rPr lang="en-US" baseline="0" dirty="0" smtClean="0"/>
              <a:t>Desktop applications consisting of custom Java or .NET applications or standard applications such as Excel, where add-ins can be created to access numerical functions running on MATLAB Production Server</a:t>
            </a:r>
          </a:p>
          <a:p>
            <a:pPr marL="616894" lvl="1" indent="-168244">
              <a:buFont typeface="Wingdings" pitchFamily="2" charset="2"/>
              <a:buChar char="§"/>
            </a:pPr>
            <a:r>
              <a:rPr lang="en-US" baseline="0" dirty="0" smtClean="0"/>
              <a:t>Server applications running in a batch mode can request numerical processing which may consist of MATLAB code accessing a data repository such as a SQL database or data historian</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187213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61892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typical example of how you can take an algorithm developed in MATLAB and integrate it into your production, enterprise application.</a:t>
            </a:r>
          </a:p>
          <a:p>
            <a:endParaRPr lang="en-US" dirty="0" smtClean="0"/>
          </a:p>
          <a:p>
            <a:r>
              <a:rPr lang="en-US" baseline="0" dirty="0" smtClean="0"/>
              <a:t>Consider a</a:t>
            </a:r>
            <a:r>
              <a:rPr lang="en-US" dirty="0" smtClean="0"/>
              <a:t> MATLAB developer who creates an algorithm.</a:t>
            </a:r>
          </a:p>
          <a:p>
            <a:endParaRPr lang="en-US" baseline="0" dirty="0" smtClean="0"/>
          </a:p>
          <a:p>
            <a:r>
              <a:rPr lang="en-US" b="1" i="1" dirty="0" smtClean="0"/>
              <a:t>(CLICK)</a:t>
            </a:r>
            <a:r>
              <a:rPr lang="en-US" dirty="0" smtClean="0"/>
              <a:t> Using the MATLAB Compiler, a deployable component is created as a CTF archive.</a:t>
            </a:r>
          </a:p>
          <a:p>
            <a:endParaRPr lang="en-US" dirty="0" smtClean="0"/>
          </a:p>
          <a:p>
            <a:r>
              <a:rPr lang="en-US" b="1" i="1" dirty="0" smtClean="0"/>
              <a:t>(CLICK) </a:t>
            </a:r>
            <a:r>
              <a:rPr lang="en-US" b="0" i="0" dirty="0" smtClean="0"/>
              <a:t>The</a:t>
            </a:r>
            <a:r>
              <a:rPr lang="en-US" b="0" i="0" baseline="0" dirty="0" smtClean="0"/>
              <a:t> CTF can be loaded within a local development MATLAB Production Server for testing</a:t>
            </a:r>
            <a:endParaRPr lang="en-US" b="0" i="0" dirty="0" smtClean="0"/>
          </a:p>
          <a:p>
            <a:endParaRPr lang="en-US" b="1" i="1" dirty="0" smtClean="0"/>
          </a:p>
          <a:p>
            <a:r>
              <a:rPr lang="en-US" b="1" i="1" dirty="0" smtClean="0"/>
              <a:t>(CLICK)</a:t>
            </a:r>
            <a:r>
              <a:rPr lang="en-US" dirty="0" smtClean="0"/>
              <a:t>  </a:t>
            </a:r>
            <a:r>
              <a:rPr lang="en-US" baseline="0" dirty="0" smtClean="0"/>
              <a:t>A Java or .NET client library – </a:t>
            </a:r>
            <a:r>
              <a:rPr lang="en-US" dirty="0" smtClean="0"/>
              <a:t>available as part of the MATLAB Production Server installation –</a:t>
            </a:r>
            <a:r>
              <a:rPr lang="en-US" baseline="0" dirty="0" smtClean="0"/>
              <a:t> </a:t>
            </a:r>
            <a:r>
              <a:rPr lang="en-US" dirty="0" smtClean="0"/>
              <a:t>integrates into the enterprise application and is used for making requests of the packaged</a:t>
            </a:r>
            <a:r>
              <a:rPr lang="en-US" baseline="0" dirty="0" smtClean="0"/>
              <a:t> MATLAB program running on MATLAB Production Server.</a:t>
            </a:r>
          </a:p>
          <a:p>
            <a:endParaRPr lang="en-US" dirty="0" smtClean="0"/>
          </a:p>
          <a:p>
            <a:r>
              <a:rPr lang="en-US" b="1" i="1" baseline="0" dirty="0" smtClean="0"/>
              <a:t>(CLICK)</a:t>
            </a:r>
            <a:r>
              <a:rPr lang="en-US" b="1" i="1" dirty="0" smtClean="0"/>
              <a:t>  </a:t>
            </a:r>
            <a:r>
              <a:rPr lang="en-US" baseline="0" dirty="0" smtClean="0"/>
              <a:t>As</a:t>
            </a:r>
            <a:r>
              <a:rPr lang="en-US" dirty="0" smtClean="0"/>
              <a:t> you deploy this to production, th</a:t>
            </a:r>
            <a:r>
              <a:rPr lang="en-US" baseline="0" dirty="0" smtClean="0"/>
              <a:t>e MATLAB Production Server is the numerical computation engine supporting the computational needs of the business application. The business application makes calls to the MATLAB Production Server in response to any MATLAB related processing that’s required to support user requests.</a:t>
            </a:r>
          </a:p>
          <a:p>
            <a:endParaRPr lang="en-US" dirty="0" smtClean="0"/>
          </a:p>
          <a:p>
            <a:endParaRPr lang="en-US" dirty="0" smtClean="0"/>
          </a:p>
          <a:p>
            <a:endParaRPr lang="en-US" dirty="0" smtClean="0"/>
          </a:p>
          <a:p>
            <a:r>
              <a:rPr lang="en-US" dirty="0" smtClean="0"/>
              <a:t>(</a:t>
            </a:r>
            <a:r>
              <a:rPr lang="en-US" b="1" dirty="0" smtClean="0"/>
              <a:t>Needs to be updated</a:t>
            </a:r>
            <a:r>
              <a:rPr lang="en-US" dirty="0" smtClean="0"/>
              <a:t>) How does</a:t>
            </a:r>
            <a:r>
              <a:rPr lang="en-US" baseline="0" dirty="0" smtClean="0"/>
              <a:t> the ML Production Server fit into the overall MATLAB “Research to Production” deployment workflow?</a:t>
            </a:r>
          </a:p>
          <a:p>
            <a:endParaRPr lang="en-US" baseline="0" dirty="0" smtClean="0"/>
          </a:p>
          <a:p>
            <a:r>
              <a:rPr lang="en-US" dirty="0" smtClean="0"/>
              <a:t>MATLAB is used as the research</a:t>
            </a:r>
            <a:r>
              <a:rPr lang="en-US" baseline="0" dirty="0" smtClean="0"/>
              <a:t> and development tool for creating and validating algorithms by such users as your Quantitative Analyst’s, Financial Engineers, Actuaries or Economists to name a few. (click)</a:t>
            </a:r>
          </a:p>
          <a:p>
            <a:endParaRPr lang="en-US" baseline="0" dirty="0" smtClean="0"/>
          </a:p>
          <a:p>
            <a:r>
              <a:rPr lang="en-US" baseline="0" dirty="0" smtClean="0"/>
              <a:t>Using the MATLAB compiler and Builder products, a deployable component is created along with a lightweight Java or .NET library. The Java or .NET library is provided to your Application Developers and easily integrated into your Business Application code. (click)</a:t>
            </a:r>
          </a:p>
          <a:p>
            <a:endParaRPr lang="en-US" baseline="0" dirty="0" smtClean="0"/>
          </a:p>
          <a:p>
            <a:r>
              <a:rPr lang="en-US" baseline="0" dirty="0" smtClean="0"/>
              <a:t>Looking at your production system, The ML Production Server is the numerical computation engine supporting the computational needs of your business application. Your business application will make calls to the ML Production Server in response to any MATLAB related processing that’s required to support user requests. (click)</a:t>
            </a:r>
          </a:p>
          <a:p>
            <a:endParaRPr lang="en-US" baseline="0" dirty="0" smtClean="0"/>
          </a:p>
          <a:p>
            <a:r>
              <a:rPr lang="en-US" baseline="0" dirty="0" smtClean="0"/>
              <a:t>Your business application is maintained within it’s own infrastructure (click) and the MATLAB components are easily managed and maintained within the reliable and scalable ML Production Server infrastructure. The ML Production Server provides for hot deployment of components and supports multiple versions of the MATLAB runtime (MCR) to support multiple MATLAB deployed components built on different platforms or versions of MATLAB.</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1618923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2013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urant.nyu.edu/~almgren/papers/optliq.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3.xml"/><Relationship Id="rId7" Type="http://schemas.openxmlformats.org/officeDocument/2006/relationships/image" Target="../media/image25.png"/><Relationship Id="rId2" Type="http://schemas.microsoft.com/office/2007/relationships/media" Target="../media/media1.avi"/><Relationship Id="rId1" Type="http://schemas.openxmlformats.org/officeDocument/2006/relationships/video" Target="NULL" TargetMode="Externa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wm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37.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www.mathworks.com/trademark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upload.wikimedia.org/wikipedia/commons/b/b4/Circle_question_mark.p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hAQEBEQEBASEBUSEBAWEhgQFhIQFxUUGBAWFBMVFxMXGyceFxkjGhUUHy8gIycpLC4sFh4zODAqNSYrLCoBCQoKDgwOGg8PGjUkHyUvNS80LC8xNDQsNDQxMSwtLywsLzUsLDQsNiwqMCwyLy8sLDQsLDAsLCwsLCwsLC8sLP/AABEIAIIBggMBIgACEQEDEQH/xAAcAAEAAwEAAwEAAAAAAAAAAAAABQYHBAECAwj/xABFEAABAwIDAwkFBAYKAwEAAAABAAIDBBEFEiEGMYEHEyJBUWFxkaEUMlKxwSNCgpIXY3JzotIzNDVUYqOys8LRk8PwFf/EABoBAQADAQEBAAAAAAAAAAAAAAADBAUCBgH/xAAxEQACAgIBAQUFCAMBAAAAAAAAAQIDBBESIQUTMUFRIjJhcfAUI1KBobHB0UKR4RX/2gAMAwEAAhEDEQA/ANxREQBERAEREAREQBERAEREAREQBERAEREAREQBERAEREAREQBERAEREAREQBERAEREAREQBERAEREAREQBERAEREAREQBERAEREAREQBERAEREAREQBERAEREAREQBERAEREAREQBERAEREAREQBERAEREAREQBERAEREAREQBERAEREAREQBERAEREAREQBEUNjG1tLSuySOLn2BLI2l7gDuJto3iV1GLk9RWzidka1ym9ImVzz4hFGQ18sbCdwe5rSfAEqH9uixOneynqHxatEmUZZGjflsdwdbeL9fes32lwD2Ocw5hICxr2usGmxLhZw7QWnzVrHxlbLhJ6fpooZea6YKyEeUfXZs4K8qpcmtU59GWuN+bmext9bNyteB4AuNl241tzR0knNSvcXi2YRtL8txcZjuBsb23qGVMlNwXVotQyISqVsnpMsCLgwjG4KtnOU8gkbextcFp7HNOoK71E009MnTUltBF4JVUdyk0YJBbMCDY9Bu/8y7rqnZ7i2RW311a5y1stiKp/pLo/hm/K3+ZduG7cUc7gxshY4mwEgLLnsB3X4ruWNbFbcWRxzKJPSmv9k+iIoC0EULjm1cFG5rJRIS9pIyAEWBsd5C+mBbSw1gfzWYZMuYPAB1vY6E9hUndT489dPUh7+vn3fL2vQlkRcWL4syliM0gcWtLQcgBIubA2JHWR5rhJyekSSkopyfgdqKpfpLo/hm/I3+ZezeUqiO8TDxYPoVY+y3fhZV+3Y/40WtFw4XjUFS0ugkDwN41BHi06hdyrtOL0y1GSktxe0EXJiGKQ07M80jYx1X3k9gA1J8FWKnlPpmmzIpZO/osHqb+ilross9yOyG3Kpp6TkkXJFS4eVCnPvwzN8MjvqFaBiTfZ/aLOy81zlrDNly5t199u9LKLK/eWhVlU274S3o7EVS/SXR/DN+Rv8ytcb7gGxFwDY7xpuPeuZ1Tr99aOqr67d93Lej2RF4JUZMeUVTPKVRj7s2n+Bv8ytMUoc0ObqHAEeBFwpJ1Tr95aIar67d8Jb0e6Ku41trFSSc1LFNe1wWhmVw7QS5dmAbSw1rXGLMCwjM14AcL7joSCDY+S+umajza6ep8WTU592pe16Esi8KvYrtxTU0roZGy5m2vlaCNWhwsc3YVzCuVj1FbO7LYVLlN6RYkUfhmNMnh58NdHHqQZQGXA3u3+73qDruUikjJawSTW62ANb5uIvwC7jRZNuMV1I55NVcVKUkky2IqTHypQ/ep5R4FjvqFZsDxuOri52MODcxb0wAbgAncT2r7Zj21rc46Oasum58a5bZIIiKAtBERAEREAREQBERAc2JVohhlmO6ON7/HK0myxeSdzy57zme9xc89rjqf/uwBartr/Z9V+69Mwv6LIy5bXZkFqUjy3b025Qh5eJP7L7TNoTMTC6V0mTUPDbNbezcpHa5xvfr7lF45jD6ud07wGkgBrQbhrW3sL9e8m/aVxFy9HFacceEZuxLqZDyrZVKlv2UTmy+17qAvBj52OSxLQcpDgLZgTpqLAg9g4we0+KMqaiSdkZiD7Eguz9K1i7dpew019VzyuXFM5RypgpuxeLLML7JVqpvoiwcnWNOp8QibfoTkRPHUSfcPiHW8z2rcl+b8EcfbKa2/2iG3/kav0esTOS5pno+zJPu2n5BYXWtzTyAdczwOLzZbo4rCWzgSh5FwJA63aA/NZWuy9+219eJS7b1qtP1f8GqSbA0BbbmS023tfJfx1JHoswxjD/Z6iWHNm5t5APaN442Kt1byoPLSIYAwnc57s9vwgD5qP2XwGKrm5ypqY3EuLjGHdN5Juc1wNO0NvwU2P31Cc729eniV8tY+TKNeMlv18EaLgEr30tO598zoYy6+8nKNSu4o0WFgoLbPGfZqV5abPk6EfiRq7gLnyWKouyeo+bPRymqauUn4Iz3a/EjV1chZdzYwWttr0GXLneF8x8LLs5Oa7m6zId0sbm/ib02+gd5qV5Pdng6CaaQf0zXRMv8ABazzxOn4VTaaV1LUtcfegmGb8D7OHoVvrhZCePH/ABWvr8zyj7yqyvKn/k9/X5G4KC25/s+o8Gf7rVOMeCARqCAR4dSrvKDJagkHxOiH+Y0/RYWOvvY/NHqMt/cTfwf7FC2MwuOpq2xytzsyPcRcjcNNQb7yFZ9rNiKaOmkmgaYnRtzEZnOa4X1FnE2NlXNiMWhpah0k7i0cy5os1ztS9p3AdgKlNrtuG1MZp6drsryM7nCxcAbhrW79SBvW1cr3krhvj0+R5zHeNHDl3mnJ716/Aitg6lzK6INJs/O1w7W5CfQgHgtTxXEWU8L5n7mNv3k7gB3k2HFU/YHZSSN3tU7Sw5SImu0cLixcR1aaAd5XvyoVpEUMI++9zj4MAA9Xeiq5CjkZSjH8y9iOeJhSnLx8Uv0RUHy1GJVTQTd8hs0a5Y27zbsaB5+K0bDdhaOJgDohM62rpelc9zdwCrnJbRgvnmO9rWMb+Ilzvk1aIuc69xn3UOiXoddmYsZ19/Ytyl6lN2j5P4XxufSt5qRoJDR7j9PdsfdPYQrC+Lm6MsP3KYg8IrfRSK4Meflpag9kEv8AtlUu+nZxjJ70zR+z11cpwWtoxvBoM9RTs+KaIfxhbmsY2RjzV1MP1oPk0u+i2cK/2o/bivgZnYa+7k/iFDbW4v7NSyPBs5wyR/tO0vwFzwUyVmW3OIOq6xlLFqI3Bg7DK4jMeGg4OVPEq7yxb8F1ZoZ9/c0trxfRfNlQdGQGkggOvlJ6wDY24iy1zYau52hi1uY7xn8Js3+HKq/t7gLYaSmMY0gPNk9ocL5j+IfxL15Lq7pTwE7w2RvDou/4LSyZLIxu8XkzGwoPEzO6l5r/AL+5YttcC9qpnZReSK74+06dJvEeoCzvY/F/ZquNxNmP6En7LiLHgbHzWyLHds8J9mq5GgWZJ9ozwcTccHZvRRYE1OMqJeDJ+1anVOOTDxT6/wAf0azX1zIInyyGzWNJP/Q7zu4rMsHw5+KVr5ZAQzMHSW6m7mRg9pAt4AlfHFdpJq2KmpWgkgND/wBZLfK3hax8SexaTs7gjaSBsTdTvefied58OodwC44vDrbfvvp8kScl2hakvcj1fxfoVXlLrjHHBTM6LXAucG6CzbBjfDebdwXJyf7NU9QySaZokyvyNadw6IcSR13v16aKa5QsAfURMliBc6HNdo1LmGxNh1kEXt4qhYFtBNRyZ4jcG2drvdcB29h71YoTsxeNT1LzKmVJU53O5bj5f6/hmlYjsLRStIbEIXW0dF0SD3jceK6dlMIdS0wheQSHyEkbiC85T5WXps/tZBWCzTkkA1Y7f3lp+8PD0U2suydsV3c/1NymuiTV1SXh4oIiKuWwiIgCIiAIiIAiIgOLGaHn6eaHrkie0eJaQPWyw/MevQ9YPUescFvqz/H9jo46qWtlc0UrWmaRt9XSA6xgfC51j+IjrWlgZKqclLzMbtXDleoyj5ft6/kUB0gAv8te9ej5FMSUZp6N1RMMstXdkDLWLYiQ6aS3VcWYO53eq4+VbULue9eB5yeN3ek/H60eZH30GvhquOZ6+8Nc6ORkjfeY9rm+LXBw+StzsDp21UU2W9DiLHMa4a8xJJqG3+6WyAAd1x1FVrruLLdFHJdCB5PsONRiVOANI3867uDOkP4so4r9Aqm8n2w5w4TPlLXyPeWtLdwiaej4Fx1I7grksTJsU59D0uHS6q+viz4VsmWOR3wsefJpKxjZynElVTMcA4GWPMCLgi9yCDvFgtc2knyUdS7sgk9WkD5rJtmalkVZBJI4Na193E7h0SB6kLQ7PTVVjX10MrtVp31Rf11RqlRspRSCxpoh3saIz5tsVl+0+Dex1LomuJbZr4yd4BvbUdYIIv3LTKnbKhY3Mahju5nTJ4BZjtBi7q2pMjWnpZWRt3mw90abySSdO1fez1dyfLfH4nPazx3BKGuW/I0rYrFn1NI10hu9jnMcfitaxPfYhUXb3GvaKosaehDdjewuv0z5gD8KsZlOFYYGk2nlLrDse7efwttxHeuHk2wNr+cqZGhwHQYHAO10L3a8BxK+VKFUp5GuiekdXuy+NeJv2mty/wCnLRcpD4Y2RMpog1jQ0dN24C3ZvVbxetM8z5ywR84c1hci9gCQTvudeK2puHxDdFGPBrR9FUOU7DrwxTAf0by02+F409Wj8y+42VV3qUYa357Oc3CvVDc7OSj5a+vIm9i6/nqKEk3LG827xZ0R6WPFR3KW+1G0fFPGPJrj9FE8mGJ2dLTk+8BIzxHRePLKeBXXypT2ip2dsrnflZb/AJKFVcMxR+O/5LDv7zs5y+Gv4K3sls0ytFQ1zi1zGMMZG4OJdvHWNFH0dVNQVObLlfE4hzTuI6x4EdfgVbeSsf1o/uf/AGLt2/2Z55ntMTftI29MDe9g+bm/K/crkslLIlVZ7r/oz44bliQvq95dfn1/gs2FYnHUxMmjN2uHEHrae8FUflTYc9MerJKOOZp+qhtjdpjSS5Xn7GQjP15TuDx9e7wCvW2uDGrpbx9J8ZzstrmFukB23Go7wFUVX2XJW/d9S/K77dhyUfeXivl/ZC8lk4y1LOvNG7gQR8x6q+rEsCxp9HMJWC9rh7Tpmad47jp5haVR7e0MjQTLzR62yBwI4gEHgUzsafeOcVtMdl5lXcqub016ljUPtfJahqT+qcPOw+qi6/lAhuI6VrqmR5DWWBY3Md1ydTwHFfTbeVzMNcJCC93MtcQLAuztLrDs0Kq10zjZDktbZetya51WcHvSfy8ClbBR3r4u4SH/AC3D6rXVkOw2IRQVYfM8Mbzcgu7cCbWv2bitEftjQgf1qPgS70AVvtGE5XdF5FDsiyuGO+Ukuvr8jo2ixcUtPJMd4FmA9bzo0eevgCslwXGzTT+0FglfZ1s5I6Tt7tOvf5qW2x2l9ukjigDjG09G4sXyONgbeg8StBwjZ+GCCOIxscWtGYlrSS7e43I7brqHHFq+8W3Ly+BxYpZ2R91LUYefj1KDiu3slVC+B1Oz7QAdFznEEEEEC2puFHbHV/M1sLjoHOyO8HjKPXKeC1+OmY33WNb+yAPksZ2joTT1c0Y0yyFzP2XdNvkCPJTYtldylVGOtr1K2dTdjyhfOfJp+mvibWqJypwN5unf94Pe3gW5vm0eatmB4kKinimH32DN3OGjh5gqocqc+lMzvlcfJoHzKz8OLWQka3aM4yxJS8ml+6OLkyw1r5pJnC/NNaGdzn3ufIEcStLVG5LG/ZVB/WM9GH/tXhM+Td8j72XBRxo68/7Cq+0ewkNTeSO0Mp1JA6Lj/ib2949VyUW3DYqqop6kkME8gjfvyjNbK7u7CrL/APuUuXN7RDbt5xlvmuFG6iSlEkc8fKg4y09foY5VUs1JMWOvHJG4EEHiHNPWO9a3srjBq6Vkrve1a+3xN0J4ix4rOdt8ZiqqnNFq1kYZm3ZiHEkju1twV+2Iwt1PRsa8ZXPc57gd4zWsD32AWhnPlRGU1qRk9mLhkzhW9w+tE+iIsU9IEREAREQBERAEREAXznga8ZXta8aGzgHC4Nxoe8Ar6IgMj5S8DrBO+qfeWEgBhYD9k0bmub1a3Obcb9W5UB8y/TRF1Ucc5MKCpOcNdTuJ1MNgD23YRbystGnM4xUZGPkdncpOcH4+phoLnENaC4k2AGpJ7AFs/Jrs1VQUz2VgbzchDmQyAOLT1l19Bew6PdfRTuAbGUdDrDEM9tZH9N/n1cLKcUV+TzWkT42F3T5SfULyiKmaJH45hPtULoC8xhxbmLQCSAb217wFV/0Wxf3iT8rFeEU9eRZWtQeirdiU3S5WR2yks5LoL9KeUjuDB62Kn8H2VpaU5oo+l8bzndwJ3cLKXRJ5Ns1qUhXh0VPcILZWce2LFZLzklRIABZjWtbZo67d5PWpXAcGbSQiFri8BzjdwAOpv1KRRcyunKCg30R3HHrhN2Je0/MLlxPDmVET4ZPde2xtvHWCO8Gx4LqRRptPaJpJSWmUrDuTkwSslZVuDmOuPsxxB6W4i44qU2j2RbWvY58z2BjSGhoaRqbk3PbYeSsKKd5Nrkpt9UVY4VEYOtR6Py6kDs1so2hMhZK6QSBoIcGi2Umx08Sp2y8oopzlOXKXiT11RqjwgtIz/HuTiR8zpKZ0bWvNy15c3KTvy2B06+5WDZPDaymj5modE9jf6Msc4ub/AIdWi7ezs+VgRTTyrJw4S6orV4NVVjth0b/0VrHdhKepcZBeGQ7yyxDj2uaevvFlBt5K3X1qhbujN/8AWtBRfYZd0FxUj5Z2fj2S5Sj1IPANkKejOZgL5LWzvsSB1hoGjfmvptHs8K1jI3SOja12Y5QDc2IF79lz5qYRRd9Pnz31J/s9Sr7pR9n0KP8Aoti/vEn5WJ+i2L+8SflYrwim+23/AIiv/wCbi/g/cp1DybxRSxyieRxje1wBayxym9vRXBeUUNl07Xub2WKceulNVrWwq3tNsWyte2TnDE8NykhocHC9xcXGoufNWRFzXZKuXKL0zq2mF0eE1tEJszs66ia5nPGVrjcAtDcp6yNTv007lzbQ7GNrZRI+Z7MrA1rWhpAFySdesk+isiLtX2KfeJ9Th41Tr7pr2fQg9mtmG0POBsrpBJlNnACxF9Rbx9FNryi4nOU5cpeJJXXGuKhBaSKji/J1BM98jJJI3PcXO3Pbcm5NjYjXvUWOSt1/60237s3/ANS0JFYjm3xWlIqT7Oxpvk4lawXYSmpnB5vM8agyWsD2hg0v3m6sqIq87JWPcnstVUwqjxgtIIiLglCIiAIiIAiIgCIiAIiIAiIgCIiAIiIAiIgCIiAIiIAiIgCIiAIiIAiIgCIiAIiIAiIgCIiAIiIAiIgCIiAIiIAiIgCIiAIiIAiIgCIiAIiIAiIgCIiAIiIAiIgCIiAIiIAiIgCIiAIiIAiIgCIiAIiIAiIgCIiAIiIAiIgCIiAIiIAiIgCIiAIiIAiIgCIiAIiIAiIgCIiAIiIAiIgCIiAIiIAiIgCIiAIiIAiIgCIiAIiIAiIgCIiAIiIAiIgCIiAIiIAiIgCIiAIiIAiIgCIiAIiID//Z"/>
          <p:cNvSpPr>
            <a:spLocks noChangeAspect="1" noChangeArrowheads="1"/>
          </p:cNvSpPr>
          <p:nvPr/>
        </p:nvSpPr>
        <p:spPr bwMode="auto">
          <a:xfrm>
            <a:off x="0" y="-603250"/>
            <a:ext cx="3676650" cy="1238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data:image/jpeg;base64,/9j/4AAQSkZJRgABAQAAAQABAAD/2wCEAAkGBhAQEBEQEBASEBUSEBAWEhgQFhIQFxUUGBAWFBMVFxMXGyceFxkjGhUUHy8gIycpLC4sFh4zODAqNSYrLCoBCQoKDgwOGg8PGjUkHyUvNS80LC8xNDQsNDQxMSwtLywsLzUsLDQsNiwqMCwyLy8sLDQsLDAsLCwsLCwsLC8sLP/AABEIAIIBggMBIgACEQEDEQH/xAAcAAEAAwEAAwEAAAAAAAAAAAAABQYHBAECAwj/xABFEAABAwIDAwkFBAYKAwEAAAABAAIDBBEFEiEGMYEHEyJBUWFxkaEUMlKxwSNCgpIXY3JzotIzNDVUYqOys8LRk8PwFf/EABoBAQADAQEBAAAAAAAAAAAAAAADBAUCBgH/xAAxEQACAgIBAQUFCAMBAAAAAAAAAQIDBBESIQUTMUFRIjJhcfAUI1KBobHB0UKR4RX/2gAMAwEAAhEDEQA/ANxREQBERAEREAREQBERAEREAREQBERAEREAREQBERAEREAREQBERAEREAREQBERAEREAREQBERAEREAREQBERAEREAREQBERAEREAREQBERAEREAREQBERAEREAREQBERAEREAREQBERAEREAREQBERAEREAREQBERAEREAREQBERAEREAREQBERAEREAREQBEUNjG1tLSuySOLn2BLI2l7gDuJto3iV1GLk9RWzidka1ym9ImVzz4hFGQ18sbCdwe5rSfAEqH9uixOneynqHxatEmUZZGjflsdwdbeL9fes32lwD2Ocw5hICxr2usGmxLhZw7QWnzVrHxlbLhJ6fpooZea6YKyEeUfXZs4K8qpcmtU59GWuN+bmext9bNyteB4AuNl241tzR0knNSvcXi2YRtL8txcZjuBsb23qGVMlNwXVotQyISqVsnpMsCLgwjG4KtnOU8gkbextcFp7HNOoK71E009MnTUltBF4JVUdyk0YJBbMCDY9Bu/8y7rqnZ7i2RW311a5y1stiKp/pLo/hm/K3+ZduG7cUc7gxshY4mwEgLLnsB3X4ruWNbFbcWRxzKJPSmv9k+iIoC0EULjm1cFG5rJRIS9pIyAEWBsd5C+mBbSw1gfzWYZMuYPAB1vY6E9hUndT489dPUh7+vn3fL2vQlkRcWL4syliM0gcWtLQcgBIubA2JHWR5rhJyekSSkopyfgdqKpfpLo/hm/I3+ZezeUqiO8TDxYPoVY+y3fhZV+3Y/40WtFw4XjUFS0ugkDwN41BHi06hdyrtOL0y1GSktxe0EXJiGKQ07M80jYx1X3k9gA1J8FWKnlPpmmzIpZO/osHqb+ilross9yOyG3Kpp6TkkXJFS4eVCnPvwzN8MjvqFaBiTfZ/aLOy81zlrDNly5t199u9LKLK/eWhVlU274S3o7EVS/SXR/DN+Rv8ytcb7gGxFwDY7xpuPeuZ1Tr99aOqr67d93Lej2RF4JUZMeUVTPKVRj7s2n+Bv8ytMUoc0ObqHAEeBFwpJ1Tr95aIar67d8Jb0e6Ku41trFSSc1LFNe1wWhmVw7QS5dmAbSw1rXGLMCwjM14AcL7joSCDY+S+umajza6ep8WTU592pe16Esi8KvYrtxTU0roZGy5m2vlaCNWhwsc3YVzCuVj1FbO7LYVLlN6RYkUfhmNMnh58NdHHqQZQGXA3u3+73qDruUikjJawSTW62ANb5uIvwC7jRZNuMV1I55NVcVKUkky2IqTHypQ/ep5R4FjvqFZsDxuOri52MODcxb0wAbgAncT2r7Zj21rc46Oasum58a5bZIIiKAtBERAEREAREQBERAc2JVohhlmO6ON7/HK0myxeSdzy57zme9xc89rjqf/uwBartr/Z9V+69Mwv6LIy5bXZkFqUjy3b025Qh5eJP7L7TNoTMTC6V0mTUPDbNbezcpHa5xvfr7lF45jD6ud07wGkgBrQbhrW3sL9e8m/aVxFy9HFacceEZuxLqZDyrZVKlv2UTmy+17qAvBj52OSxLQcpDgLZgTpqLAg9g4we0+KMqaiSdkZiD7Eguz9K1i7dpew019VzyuXFM5RypgpuxeLLML7JVqpvoiwcnWNOp8QibfoTkRPHUSfcPiHW8z2rcl+b8EcfbKa2/2iG3/kav0esTOS5pno+zJPu2n5BYXWtzTyAdczwOLzZbo4rCWzgSh5FwJA63aA/NZWuy9+219eJS7b1qtP1f8GqSbA0BbbmS023tfJfx1JHoswxjD/Z6iWHNm5t5APaN442Kt1byoPLSIYAwnc57s9vwgD5qP2XwGKrm5ypqY3EuLjGHdN5Juc1wNO0NvwU2P31Cc729eniV8tY+TKNeMlv18EaLgEr30tO598zoYy6+8nKNSu4o0WFgoLbPGfZqV5abPk6EfiRq7gLnyWKouyeo+bPRymqauUn4Iz3a/EjV1chZdzYwWttr0GXLneF8x8LLs5Oa7m6zId0sbm/ib02+gd5qV5Pdng6CaaQf0zXRMv8ABazzxOn4VTaaV1LUtcfegmGb8D7OHoVvrhZCePH/ABWvr8zyj7yqyvKn/k9/X5G4KC25/s+o8Gf7rVOMeCARqCAR4dSrvKDJagkHxOiH+Y0/RYWOvvY/NHqMt/cTfwf7FC2MwuOpq2xytzsyPcRcjcNNQb7yFZ9rNiKaOmkmgaYnRtzEZnOa4X1FnE2NlXNiMWhpah0k7i0cy5os1ztS9p3AdgKlNrtuG1MZp6drsryM7nCxcAbhrW79SBvW1cr3krhvj0+R5zHeNHDl3mnJ716/Aitg6lzK6INJs/O1w7W5CfQgHgtTxXEWU8L5n7mNv3k7gB3k2HFU/YHZSSN3tU7Sw5SImu0cLixcR1aaAd5XvyoVpEUMI++9zj4MAA9Xeiq5CjkZSjH8y9iOeJhSnLx8Uv0RUHy1GJVTQTd8hs0a5Y27zbsaB5+K0bDdhaOJgDohM62rpelc9zdwCrnJbRgvnmO9rWMb+Ilzvk1aIuc69xn3UOiXoddmYsZ19/Ytyl6lN2j5P4XxufSt5qRoJDR7j9PdsfdPYQrC+Lm6MsP3KYg8IrfRSK4Meflpag9kEv8AtlUu+nZxjJ70zR+z11cpwWtoxvBoM9RTs+KaIfxhbmsY2RjzV1MP1oPk0u+i2cK/2o/bivgZnYa+7k/iFDbW4v7NSyPBs5wyR/tO0vwFzwUyVmW3OIOq6xlLFqI3Bg7DK4jMeGg4OVPEq7yxb8F1ZoZ9/c0trxfRfNlQdGQGkggOvlJ6wDY24iy1zYau52hi1uY7xn8Js3+HKq/t7gLYaSmMY0gPNk9ocL5j+IfxL15Lq7pTwE7w2RvDou/4LSyZLIxu8XkzGwoPEzO6l5r/AL+5YttcC9qpnZReSK74+06dJvEeoCzvY/F/ZquNxNmP6En7LiLHgbHzWyLHds8J9mq5GgWZJ9ozwcTccHZvRRYE1OMqJeDJ+1anVOOTDxT6/wAf0azX1zIInyyGzWNJP/Q7zu4rMsHw5+KVr5ZAQzMHSW6m7mRg9pAt4AlfHFdpJq2KmpWgkgND/wBZLfK3hax8SexaTs7gjaSBsTdTvefied58OodwC44vDrbfvvp8kScl2hakvcj1fxfoVXlLrjHHBTM6LXAucG6CzbBjfDebdwXJyf7NU9QySaZokyvyNadw6IcSR13v16aKa5QsAfURMliBc6HNdo1LmGxNh1kEXt4qhYFtBNRyZ4jcG2drvdcB29h71YoTsxeNT1LzKmVJU53O5bj5f6/hmlYjsLRStIbEIXW0dF0SD3jceK6dlMIdS0wheQSHyEkbiC85T5WXps/tZBWCzTkkA1Y7f3lp+8PD0U2suydsV3c/1NymuiTV1SXh4oIiKuWwiIgCIiAIiIAiIgOLGaHn6eaHrkie0eJaQPWyw/MevQ9YPUescFvqz/H9jo46qWtlc0UrWmaRt9XSA6xgfC51j+IjrWlgZKqclLzMbtXDleoyj5ft6/kUB0gAv8te9ej5FMSUZp6N1RMMstXdkDLWLYiQ6aS3VcWYO53eq4+VbULue9eB5yeN3ek/H60eZH30GvhquOZ6+8Nc6ORkjfeY9rm+LXBw+StzsDp21UU2W9DiLHMa4a8xJJqG3+6WyAAd1x1FVrruLLdFHJdCB5PsONRiVOANI3867uDOkP4so4r9Aqm8n2w5w4TPlLXyPeWtLdwiaej4Fx1I7grksTJsU59D0uHS6q+viz4VsmWOR3wsefJpKxjZynElVTMcA4GWPMCLgi9yCDvFgtc2knyUdS7sgk9WkD5rJtmalkVZBJI4Na193E7h0SB6kLQ7PTVVjX10MrtVp31Rf11RqlRspRSCxpoh3saIz5tsVl+0+Dex1LomuJbZr4yd4BvbUdYIIv3LTKnbKhY3Mahju5nTJ4BZjtBi7q2pMjWnpZWRt3mw90abySSdO1fez1dyfLfH4nPazx3BKGuW/I0rYrFn1NI10hu9jnMcfitaxPfYhUXb3GvaKosaehDdjewuv0z5gD8KsZlOFYYGk2nlLrDse7efwttxHeuHk2wNr+cqZGhwHQYHAO10L3a8BxK+VKFUp5GuiekdXuy+NeJv2mty/wCnLRcpD4Y2RMpog1jQ0dN24C3ZvVbxetM8z5ywR84c1hci9gCQTvudeK2puHxDdFGPBrR9FUOU7DrwxTAf0by02+F409Wj8y+42VV3qUYa357Oc3CvVDc7OSj5a+vIm9i6/nqKEk3LG827xZ0R6WPFR3KW+1G0fFPGPJrj9FE8mGJ2dLTk+8BIzxHRePLKeBXXypT2ip2dsrnflZb/AJKFVcMxR+O/5LDv7zs5y+Gv4K3sls0ytFQ1zi1zGMMZG4OJdvHWNFH0dVNQVObLlfE4hzTuI6x4EdfgVbeSsf1o/uf/AGLt2/2Z55ntMTftI29MDe9g+bm/K/crkslLIlVZ7r/oz44bliQvq95dfn1/gs2FYnHUxMmjN2uHEHrae8FUflTYc9MerJKOOZp+qhtjdpjSS5Xn7GQjP15TuDx9e7wCvW2uDGrpbx9J8ZzstrmFukB23Go7wFUVX2XJW/d9S/K77dhyUfeXivl/ZC8lk4y1LOvNG7gQR8x6q+rEsCxp9HMJWC9rh7Tpmad47jp5haVR7e0MjQTLzR62yBwI4gEHgUzsafeOcVtMdl5lXcqub016ljUPtfJahqT+qcPOw+qi6/lAhuI6VrqmR5DWWBY3Md1ydTwHFfTbeVzMNcJCC93MtcQLAuztLrDs0Kq10zjZDktbZetya51WcHvSfy8ClbBR3r4u4SH/AC3D6rXVkOw2IRQVYfM8Mbzcgu7cCbWv2bitEftjQgf1qPgS70AVvtGE5XdF5FDsiyuGO+Ukuvr8jo2ixcUtPJMd4FmA9bzo0eevgCslwXGzTT+0FglfZ1s5I6Tt7tOvf5qW2x2l9ukjigDjG09G4sXyONgbeg8StBwjZ+GCCOIxscWtGYlrSS7e43I7brqHHFq+8W3Ly+BxYpZ2R91LUYefj1KDiu3slVC+B1Oz7QAdFznEEEEEC2puFHbHV/M1sLjoHOyO8HjKPXKeC1+OmY33WNb+yAPksZ2joTT1c0Y0yyFzP2XdNvkCPJTYtldylVGOtr1K2dTdjyhfOfJp+mvibWqJypwN5unf94Pe3gW5vm0eatmB4kKinimH32DN3OGjh5gqocqc+lMzvlcfJoHzKz8OLWQka3aM4yxJS8ml+6OLkyw1r5pJnC/NNaGdzn3ufIEcStLVG5LG/ZVB/WM9GH/tXhM+Td8j72XBRxo68/7Cq+0ewkNTeSO0Mp1JA6Lj/ib2949VyUW3DYqqop6kkME8gjfvyjNbK7u7CrL/APuUuXN7RDbt5xlvmuFG6iSlEkc8fKg4y09foY5VUs1JMWOvHJG4EEHiHNPWO9a3srjBq6Vkrve1a+3xN0J4ix4rOdt8ZiqqnNFq1kYZm3ZiHEkju1twV+2Iwt1PRsa8ZXPc57gd4zWsD32AWhnPlRGU1qRk9mLhkzhW9w+tE+iIsU9IEREAREQBERAEREAXznga8ZXta8aGzgHC4Nxoe8Ar6IgMj5S8DrBO+qfeWEgBhYD9k0bmub1a3Obcb9W5UB8y/TRF1Ucc5MKCpOcNdTuJ1MNgD23YRbystGnM4xUZGPkdncpOcH4+phoLnENaC4k2AGpJ7AFs/Jrs1VQUz2VgbzchDmQyAOLT1l19Bew6PdfRTuAbGUdDrDEM9tZH9N/n1cLKcUV+TzWkT42F3T5SfULyiKmaJH45hPtULoC8xhxbmLQCSAb217wFV/0Wxf3iT8rFeEU9eRZWtQeirdiU3S5WR2yks5LoL9KeUjuDB62Kn8H2VpaU5oo+l8bzndwJ3cLKXRJ5Ns1qUhXh0VPcILZWce2LFZLzklRIABZjWtbZo67d5PWpXAcGbSQiFri8BzjdwAOpv1KRRcyunKCg30R3HHrhN2Je0/MLlxPDmVET4ZPde2xtvHWCO8Gx4LqRRptPaJpJSWmUrDuTkwSslZVuDmOuPsxxB6W4i44qU2j2RbWvY58z2BjSGhoaRqbk3PbYeSsKKd5Nrkpt9UVY4VEYOtR6Py6kDs1so2hMhZK6QSBoIcGi2Umx08Sp2y8oopzlOXKXiT11RqjwgtIz/HuTiR8zpKZ0bWvNy15c3KTvy2B06+5WDZPDaymj5modE9jf6Msc4ub/AIdWi7ezs+VgRTTyrJw4S6orV4NVVjth0b/0VrHdhKepcZBeGQ7yyxDj2uaevvFlBt5K3X1qhbujN/8AWtBRfYZd0FxUj5Z2fj2S5Sj1IPANkKejOZgL5LWzvsSB1hoGjfmvptHs8K1jI3SOja12Y5QDc2IF79lz5qYRRd9Pnz31J/s9Sr7pR9n0KP8Aoti/vEn5WJ+i2L+8SflYrwim+23/AIiv/wCbi/g/cp1DybxRSxyieRxje1wBayxym9vRXBeUUNl07Xub2WKceulNVrWwq3tNsWyte2TnDE8NykhocHC9xcXGoufNWRFzXZKuXKL0zq2mF0eE1tEJszs66ia5nPGVrjcAtDcp6yNTv007lzbQ7GNrZRI+Z7MrA1rWhpAFySdesk+isiLtX2KfeJ9Th41Tr7pr2fQg9mtmG0POBsrpBJlNnACxF9Rbx9FNryi4nOU5cpeJJXXGuKhBaSKji/J1BM98jJJI3PcXO3Pbcm5NjYjXvUWOSt1/60237s3/ANS0JFYjm3xWlIqT7Oxpvk4lawXYSmpnB5vM8agyWsD2hg0v3m6sqIq87JWPcnstVUwqjxgtIIiLglCIiAIiIAiIgCIiAIiIAiIgCIiAIiIAiIgCIiAIiIAiIgCIiAIiIAiIgCIiAIiIAiIgCIiAIiIAiIgCIiAIiIAiIgCIiAIiIAiIgCIiAIiIAiIgCIiAIiIAiIgCIiAIiIAiIgCIiAIiIAiIgCIiAIiIAiIgCIiAIiIAiIgCIiAIiIAiIgCIiAIiIAiIgCIiAIiIAiIgCIiAIiIAiIgCIiAIiIAiIgCIiAIiIAiIgCIiAIiIAiIgCIiAIiIAiIgCIiAIiIAiIgCIiAIiIAiIgCIiAIiID//Z"/>
          <p:cNvSpPr>
            <a:spLocks noChangeAspect="1" noChangeArrowheads="1"/>
          </p:cNvSpPr>
          <p:nvPr/>
        </p:nvSpPr>
        <p:spPr bwMode="auto">
          <a:xfrm>
            <a:off x="152400" y="-450850"/>
            <a:ext cx="3676650" cy="1238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2" descr="data:image/jpeg;base64,/9j/4AAQSkZJRgABAQAAAQABAAD/2wBDAAkGBwgHBgkIBwgKCgkLDRYPDQwMDRsUFRAWIB0iIiAdHx8kKDQsJCYxJx8fLT0tMTU3Ojo6Iys/RD84QzQ5Ojf/2wBDAQoKCg0MDRoPDxo3JR8lNzc3Nzc3Nzc3Nzc3Nzc3Nzc3Nzc3Nzc3Nzc3Nzc3Nzc3Nzc3Nzc3Nzc3Nzc3Nzc3Nzf/wAARCACoAS0DASIAAhEBAxEB/8QAHAABAAICAwEAAAAAAAAAAAAAAAUGAQcDBAgC/8QAQRAAAgIBAgQEAgYGCAYDAAAAAAECAwQFEQYSITETIkFRBxQXMmGBkZMVI0JUcdIWNlJVcoKywSUzQ2KhwtHh8f/EABoBAQADAQEBAAAAAAAAAAAAAAABAgQFAwb/xAAsEQEAAgIABQMCBQUAAAAAAAAAAQIDEQQSITFBE1FxBTMUUmGR0SNCgcHw/9oADAMBAAIRAxEAPwDeIAAAAAAAAAAAAAAAAAAAAAAAAAAAAAAAAAAAAAAAAAAAAAAAAAAAAAAAAAAAAAAAAAAAAAAAAAAAAAAAAAAAAAAAAAAAAAAAAAAAAAAAAAAAAAAAAAAAAAAAAAAAAAAAAAAAAAAAAAAAAAAAAAAAAAAAAAAAAAAAAAAAADDNWcc/EbWOH+JcnTcLHwZ0VRg4u2ubl1im+00vX2Nps89/Fv8Ar5nf4Kv9CNfBY65MmrRvoz8Te1Kbqk/pg4h/dNM/Ks/nH0wcQ/uml/lWfzmvTMoyhJxnFxkns01s0zq/hMH5WD18vu2D9MHEP7ppf5Vn84+l/iH900z8qz+c16c9ODl31O2jEyLa13nCqUl+KRE8LgjvWExnyz5Xv6YOIf3TTPyrP5x9MHEP7ppf5Vn85r3Z77bde2x9+BdyuXg2cq7y5Hsh+Fwflg9bL7r/APTBxD+6aX+VZ/OSnDPxH4m17XcTTasXTV40/PJU2eSC6yf1/Y1T09DbHwO0pf8AEdXnHdprHqft+1L/ANTx4nDhxYptyvTDkyXvETLbSfufRVdK4isyuJ8zAnKDx50+Jh7Ra35JOM02++72a29GSOJrbzMTEyMfCtayanbGLnFOKTS69ft3ORNLQ6EXiUyCBxeI1l147owrnZkY3zVVbnHd17Lr32T3klt7nHicWYmZm42Nj03S+ZhCdcvL2lGUk2t91tyNP2e3uOS3sc0LECAxuJHkQwJ16fftnRlKhOyHXaLk9+vTojsaLq71S/KSrUIVTcEuZOScZSi99n7xe32CazHc5oS4AKrAAAAAAAAAAAAAAAAAAAAAAAAAAAwzz38W/wCvmd/gq/0I9CM89/Fv+ved/gq/0I3fT/uz8fwy8X9tCcMU03a5jTy1vi47eRf0/wCnWnN/jy7feSnxKwo4fF2XZX/ycuMMqt+jU11/8pnzwvpscnRtXusz8PB8VV4tduXY4Re8lOaTSfXlil95McfYUbeFOHdQry8fNljQlg3X40+aD26x67L0T/E3zkiM8fsyRX+lP7ovgvScSzF1LX9Xq8bA0yCaofRXWv6sX9m+2/8AFEblcUa3k5fzP6SyaZJ+SFFjrhWvRRiuiRZsGKfwZ1F1LzLUY+Lt7c0P/ooJfHEXtabddTpF91rEQsHEOvz1SWlahGxV6nVS4ZFtUeSTnGb5Z7r1a2LVxpxJrGDhcK5WLn3V22YCttSfltl5frR7M1rsX/irBr1HT+Ears/FwoLSk5W5Mmltuu2ye7+wpkpStqRPbqtS1rRaY79HR+JGDiRu0rV8GiOPXq2IsidUFtGM+m+y9PrI2f8AC/AjXwFhw3lB5KsslKD5X5pNdH6dEjUnHOtYmqZmHi6W5PT9Nxo41E5LZ2bd5bfbsvwNs6Nl2YPBnC6ovVEbvBqsk0n5XFt9+3XbqZeJi0cPSP1e+GY9W0wn3oGDz6dZ+uU9Oi44zV0k4prZp+/RbdTOPp2BplUoQslVW04QVlz2rT6tR37f/hBYevZ9moYtORbGFUo2tzUYx8SMblCE9n180W+i/ij6xrK6OMdX/TnJFWV1fITv25PCUXzxi30T5urXd9DBy211lpiY8QmqdDwYUYkKPFh8pU6abIWvmVb28u/qui7+y9T4jw3psLq7aqp1zqVarddkl4agmoqPt0lJP336kPdq08XHy6tI5aKMbEhbgVeE9sndy3ST67bpRSXbdP2OeGp6pLOWPOe1GRkyrpyKoKTqcU+aua7em6l69n9rVvc3XfZLY+h4eMsBUq1LAUlRva3spLZ7+/T3OXT9Mx9Pcvl5W7ScpOM7HJbyk5N/e2yt3avqMMHKyIZjsnVqaxIVquCco+JGPr67N9ex1/05nZOFK6V8a8rGwYZFEYwaWRd5lODj3ezSi4905b+xM1t5k5qwve5kp+RxBk1aVrljyK4ZeNa1j1uMW4pQg9tvXrJrcselXvIxFOVnPJSkpPeL269t49H027FJrMd1otEu6ACqwAAAAAAAAAAAAAAAAAAAAAAADB59+K1c7ePs2FcZSnKNKjGK3bfJHol6noJnn34rznXx9mzrnKE4wqalF7NPkXZm76f92fj+GXi/tuHirRs/RuG9Cx8nEuqjNWX3ScXtG2bSUW/RqMV0+1kxwXpmXrvw/wBf06GPZPkthkYknF7SsS6xi/V+VL7yhW5eTfFwuyb7I778s7JSW/8ABszVmZVMVCnJvriu0YWyil+DOlOK801vrvbHGSsW3rot/Amo41NeqcL69KWLi6lHkU7Vy+Dcui5t+3p39UvcgtX4X1nSc54mRg3zbe1dlVbnG1eji0dLFw8/Vr7PlaL8u/bmnypzlt7v1OzLVNf0nmwPn9Sw+To6FfOHLuvbfoNTXJPLMb8x/s3usbjp7uzregW6Rj6biXUzlq2SpW2UR3lKEXsq4bL9p7Sf3lj+JelZuLonDE7Ma2MMfAVV0uV7Vz8vST9GVH9G606P0q8bN8PbxPm2pdv7XN/udSzNy7a5V25eRZCXeM7ZNP7myK1m0xMWiddyZisTExrbrnov4bXxyuB9Kn0fJU63/GMmv9jzn6G5/ghqau0XN0yT8+Pd4kV/2TX/AMp/ieX1Cs2xbjxL04SdX0t+LxPp+TmQxnXkVSnk2YsJ21pRdsFvKO6b67J7e+xNN1yXm5Wn2369SraNw9Zz5uRqmInd87kZOLDxuaK8RbbtdubbddffodLSuHdTwK8SVuNVbPHyKsjaNsVulS65RS7Jp+bf9r12aOVatN9JbotbzC7c1e66xb9Bz19uhUs3h/Mtuv8ACxKE78GVUbOdR8K2VjnzdOvl333XqjMdByubVIZGJC+GXa+rlBOUXGtN7rqm3Bvbf29SvJGu6eafZbHKtPZ7IOdffeL9SqZfD2dPStQx7IU5mRKdccW+zZTlWnH67/tJJrf12XuxqugZNublzwsOmFNnyfJs4Lbw7ZTn07dpL+JMUj3OafZbFySey2PuKSXRbFd0vBzMTV7ch4UFVZjUU8ynBOPI57tpfZJdEWJdikxpaJ2yACEgAAAAAAAAAAAAAAAAAAAAAAAMM0h8TOHNb1HjHMysHSsvIonCtRsrrbT2gky/a3xPm6dxFPCj4MseMsZcsqZ7tWycZN2J8sdtt1zd+x2LuLqo4+rW040rZYFkYwgpLfIg58jlH/Opx/yr3NOC2TFbmrG9vDJFckcsy0h/Q/iX+48/8lnzPhLiOC3lomdH7XSzdz4u+a1KrB0rHryLMiEZVTsscFHpNz51tvFx5Ntu+726HJi6/dl6pkaRl4VdeRRRZO3lsco7x5HHl6dmpp+62aNNuNzxHSsbeEcNj33Ubh/hRafg4+tYcM+nVKobyxb2tp7dJw25U9pLfbr7HNx1wpZrOqablYlM/wBZJU5UlHrCG+6k/bbqvwJnQ+IrNUyIY8qcereELOVWTc/NUp9PLtt127o4s7ibKxsbIzLcKl0Rutx4uFz3c4c23Mtu0uV9u2589Gbi44jn/v8AnxPj/Dpenh9Ll8fw5tb0ZatCjSZK7H0yupSnKrZc7T2hBNp9Fs2/uNa67whqFWrXY+jaVqV2NW+WNk4czm/VrZLp7GyszXMlcOy1Ch0K2FtcFyQnZHaU4p+VqLb8z7e3QzpfE2RTqEcaymrIlOyqCcq503T55ST5a2n9VRbe7XTqe/03LxOG2qxuPMfr5n5U4nHiyRue7U/9D+Jf7jz/AMlll+Hum8R8PcTY+TdoufHFt/U5G9L2UH6/c9n+JsvK4sqqyNZoqqjOen48ra259LpQW84/Zs3Ffe/Y69nGbty8bFwcRSvyIqCqulySqu5tnGffZJbvp36bd9zs34rLes1msalhrgpSdxK3oyVXJ1/UsHV8TTsqvAU74c7nB2yTXOopLaL2fX16faWpHPmsx3bInZsNjIISxsZAAxsZAAAAAAAAAAAAAAAAAAAAAAAAAAAACA1ThfD1LMyL78jMismMI21V2qMJqG7jutt+jbfc43wbpKrphTXOjw6/DlKpqMrVvGXne3me8U9/4+5YwWi9o8q8sIPJ4X067Ouzq4242ZbOM3fjz5ZKUVJcy9N2pNP3I9cJxx1fbLOzbcmc5tZFbULpRmoqUZy6qS8sdtkttlsWwwyJtaa6iTkrvsp2FodGnX82NZk183Knj+J+r8sFCO8dvZL1OG7hjBv+ZhOeVZVKVljhK7ywlPdSlFbdH1fvtuWnKxlHe2uE52t9PXYxgYzjVPxYtOfRp+xyIx5/V1ufn47Ne8fLvSv2aRRZp8cW6/Ktq54ycp27zTg00t9u3lXQ7UNCxsrLtvvherLXVKN0J7ckq23Fx9vrS/insd+rFmrXVZXN1t/WXp9pJU1RqgoR32XbcvwlMs355nX/AHX90ZZprUQhLeEdJtxoUumcXHxN7YS2sn4ikp80u735n3+z2ObN4Z0zMyHk20yjk+HGtX1zcZrle8Zbr9pPs/taJoHV57e7NywhI8N0fNVZU83UJ31xcfEeQ05RclLleyXTdLoTSMgiZme5ERAACEgAAAAAAAAAAAAAAAAAAAAAAAAAAAAAAAAAAAAAY2MgDGxkAAAAAAAAAAAAAAAAAAAAAAAAAAAAAAAAAAAAAAAAAAAAAAAAAAAAAAAAAAAAAAAAAAAAAAAAAAAAAAAAAAAAAAAAAAAAAAAAAAAAAAAAAAAAAAAAAAAAAAAAAAAAAAAAAD//2Q=="/>
          <p:cNvSpPr>
            <a:spLocks noChangeAspect="1" noChangeArrowheads="1"/>
          </p:cNvSpPr>
          <p:nvPr/>
        </p:nvSpPr>
        <p:spPr bwMode="auto">
          <a:xfrm>
            <a:off x="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data:image/jpeg;base64,/9j/4AAQSkZJRgABAQAAAQABAAD/2wBDAAkGBwgHBgkIBwgKCgkLDRYPDQwMDRsUFRAWIB0iIiAdHx8kKDQsJCYxJx8fLT0tMTU3Ojo6Iys/RD84QzQ5Ojf/2wBDAQoKCg0MDRoPDxo3JR8lNzc3Nzc3Nzc3Nzc3Nzc3Nzc3Nzc3Nzc3Nzc3Nzc3Nzc3Nzc3Nzc3Nzc3Nzc3Nzc3Nzf/wAARCACoAS0DASIAAhEBAxEB/8QAHAABAAICAwEAAAAAAAAAAAAAAAUGAQcDBAgC/8QAQRAAAgIBAgQEAgYGCAYDAAAAAAECAwQFEQYSITETIkFRBxQXMmGBkZMVI0JUcdIWNlJVcoKywSUzQ2KhwtHh8f/EABoBAQADAQEBAAAAAAAAAAAAAAABAgQFAwb/xAAsEQEAAgIABQMCBQUAAAAAAAAAAQIDEQQSITFBE1FxBTMUUmGR0SNCgcHw/9oADAMBAAIRAxEAPwDeIAAAAAAAAAAAAAAAAAAAAAAAAAAAAAAAAAAAAAAAAAAAAAAAAAAAAAAAAAAAAAAAAAAAAAAAAAAAAAAAAAAAAAAAAAAAAAAAAAAAAAAAAAAAAAAAAAAAAAAAAAAAAAAAAAAAAAAAAAAAAAAAAAAAAAAAAAAAAAAAAAAAADDNWcc/EbWOH+JcnTcLHwZ0VRg4u2ubl1im+00vX2Nps89/Fv8Ar5nf4Kv9CNfBY65MmrRvoz8Te1Kbqk/pg4h/dNM/Ks/nH0wcQ/uml/lWfzmvTMoyhJxnFxkns01s0zq/hMH5WD18vu2D9MHEP7ppf5Vn84+l/iH900z8qz+c16c9ODl31O2jEyLa13nCqUl+KRE8LgjvWExnyz5Xv6YOIf3TTPyrP5x9MHEP7ppf5Vn85r3Z77bde2x9+BdyuXg2cq7y5Hsh+Fwflg9bL7r/APTBxD+6aX+VZ/OSnDPxH4m17XcTTasXTV40/PJU2eSC6yf1/Y1T09DbHwO0pf8AEdXnHdprHqft+1L/ANTx4nDhxYptyvTDkyXvETLbSfufRVdK4isyuJ8zAnKDx50+Jh7Ra35JOM02++72a29GSOJrbzMTEyMfCtayanbGLnFOKTS69ft3ORNLQ6EXiUyCBxeI1l147owrnZkY3zVVbnHd17Lr32T3klt7nHicWYmZm42Nj03S+ZhCdcvL2lGUk2t91tyNP2e3uOS3sc0LECAxuJHkQwJ16fftnRlKhOyHXaLk9+vTojsaLq71S/KSrUIVTcEuZOScZSi99n7xe32CazHc5oS4AKrAAAAAAAAAAAAAAAAAAAAAAAAAAAwzz38W/wCvmd/gq/0I9CM89/Fv+ved/gq/0I3fT/uz8fwy8X9tCcMU03a5jTy1vi47eRf0/wCnWnN/jy7feSnxKwo4fF2XZX/ycuMMqt+jU11/8pnzwvpscnRtXusz8PB8VV4tduXY4Re8lOaTSfXlil95McfYUbeFOHdQry8fNljQlg3X40+aD26x67L0T/E3zkiM8fsyRX+lP7ovgvScSzF1LX9Xq8bA0yCaofRXWv6sX9m+2/8AFEblcUa3k5fzP6SyaZJ+SFFjrhWvRRiuiRZsGKfwZ1F1LzLUY+Lt7c0P/ooJfHEXtabddTpF91rEQsHEOvz1SWlahGxV6nVS4ZFtUeSTnGb5Z7r1a2LVxpxJrGDhcK5WLn3V22YCttSfltl5frR7M1rsX/irBr1HT+Ears/FwoLSk5W5Mmltuu2ye7+wpkpStqRPbqtS1rRaY79HR+JGDiRu0rV8GiOPXq2IsidUFtGM+m+y9PrI2f8AC/AjXwFhw3lB5KsslKD5X5pNdH6dEjUnHOtYmqZmHi6W5PT9Nxo41E5LZ2bd5bfbsvwNs6Nl2YPBnC6ovVEbvBqsk0n5XFt9+3XbqZeJi0cPSP1e+GY9W0wn3oGDz6dZ+uU9Oi44zV0k4prZp+/RbdTOPp2BplUoQslVW04QVlz2rT6tR37f/hBYevZ9moYtORbGFUo2tzUYx8SMblCE9n180W+i/ij6xrK6OMdX/TnJFWV1fITv25PCUXzxi30T5urXd9DBy211lpiY8QmqdDwYUYkKPFh8pU6abIWvmVb28u/qui7+y9T4jw3psLq7aqp1zqVarddkl4agmoqPt0lJP336kPdq08XHy6tI5aKMbEhbgVeE9sndy3ST67bpRSXbdP2OeGp6pLOWPOe1GRkyrpyKoKTqcU+aua7em6l69n9rVvc3XfZLY+h4eMsBUq1LAUlRva3spLZ7+/T3OXT9Mx9Pcvl5W7ScpOM7HJbyk5N/e2yt3avqMMHKyIZjsnVqaxIVquCco+JGPr67N9ex1/05nZOFK6V8a8rGwYZFEYwaWRd5lODj3ezSi4905b+xM1t5k5qwve5kp+RxBk1aVrljyK4ZeNa1j1uMW4pQg9tvXrJrcselXvIxFOVnPJSkpPeL269t49H027FJrMd1otEu6ACqwAAAAAAAAAAAAAAAAAAAAAAADB59+K1c7ePs2FcZSnKNKjGK3bfJHol6noJnn34rznXx9mzrnKE4wqalF7NPkXZm76f92fj+GXi/tuHirRs/RuG9Cx8nEuqjNWX3ScXtG2bSUW/RqMV0+1kxwXpmXrvw/wBf06GPZPkthkYknF7SsS6xi/V+VL7yhW5eTfFwuyb7I778s7JSW/8ABszVmZVMVCnJvriu0YWyil+DOlOK801vrvbHGSsW3rot/Amo41NeqcL69KWLi6lHkU7Vy+Dcui5t+3p39UvcgtX4X1nSc54mRg3zbe1dlVbnG1eji0dLFw8/Vr7PlaL8u/bmnypzlt7v1OzLVNf0nmwPn9Sw+To6FfOHLuvbfoNTXJPLMb8x/s3usbjp7uzregW6Rj6biXUzlq2SpW2UR3lKEXsq4bL9p7Sf3lj+JelZuLonDE7Ma2MMfAVV0uV7Vz8vST9GVH9G606P0q8bN8PbxPm2pdv7XN/udSzNy7a5V25eRZCXeM7ZNP7myK1m0xMWiddyZisTExrbrnov4bXxyuB9Kn0fJU63/GMmv9jzn6G5/ghqau0XN0yT8+Pd4kV/2TX/AMp/ieX1Cs2xbjxL04SdX0t+LxPp+TmQxnXkVSnk2YsJ21pRdsFvKO6b67J7e+xNN1yXm5Wn2369SraNw9Zz5uRqmInd87kZOLDxuaK8RbbtdubbddffodLSuHdTwK8SVuNVbPHyKsjaNsVulS65RS7Jp+bf9r12aOVatN9JbotbzC7c1e66xb9Bz19uhUs3h/Mtuv8ACxKE78GVUbOdR8K2VjnzdOvl333XqjMdByubVIZGJC+GXa+rlBOUXGtN7rqm3Bvbf29SvJGu6eafZbHKtPZ7IOdffeL9SqZfD2dPStQx7IU5mRKdccW+zZTlWnH67/tJJrf12XuxqugZNublzwsOmFNnyfJs4Lbw7ZTn07dpL+JMUj3OafZbFySey2PuKSXRbFd0vBzMTV7ch4UFVZjUU8ynBOPI57tpfZJdEWJdikxpaJ2yACEgAAAAAAAAAAAAAAAAAAAAAAAMM0h8TOHNb1HjHMysHSsvIonCtRsrrbT2gky/a3xPm6dxFPCj4MseMsZcsqZ7tWycZN2J8sdtt1zd+x2LuLqo4+rW040rZYFkYwgpLfIg58jlH/Opx/yr3NOC2TFbmrG9vDJFckcsy0h/Q/iX+48/8lnzPhLiOC3lomdH7XSzdz4u+a1KrB0rHryLMiEZVTsscFHpNz51tvFx5Ntu+726HJi6/dl6pkaRl4VdeRRRZO3lsco7x5HHl6dmpp+62aNNuNzxHSsbeEcNj33Ubh/hRafg4+tYcM+nVKobyxb2tp7dJw25U9pLfbr7HNx1wpZrOqablYlM/wBZJU5UlHrCG+6k/bbqvwJnQ+IrNUyIY8qcereELOVWTc/NUp9PLtt127o4s7ibKxsbIzLcKl0Rutx4uFz3c4c23Mtu0uV9u2589Gbi44jn/v8AnxPj/Dpenh9Ll8fw5tb0ZatCjSZK7H0yupSnKrZc7T2hBNp9Fs2/uNa67whqFWrXY+jaVqV2NW+WNk4czm/VrZLp7GyszXMlcOy1Ch0K2FtcFyQnZHaU4p+VqLb8z7e3QzpfE2RTqEcaymrIlOyqCcq503T55ST5a2n9VRbe7XTqe/03LxOG2qxuPMfr5n5U4nHiyRue7U/9D+Jf7jz/AMlll+Hum8R8PcTY+TdoufHFt/U5G9L2UH6/c9n+JsvK4sqqyNZoqqjOen48ra259LpQW84/Zs3Ffe/Y69nGbty8bFwcRSvyIqCqulySqu5tnGffZJbvp36bd9zs34rLes1msalhrgpSdxK3oyVXJ1/UsHV8TTsqvAU74c7nB2yTXOopLaL2fX16faWpHPmsx3bInZsNjIISxsZAAxsZAAAAAAAAAAAAAAAAAAAAAAAAAAAACA1ThfD1LMyL78jMismMI21V2qMJqG7jutt+jbfc43wbpKrphTXOjw6/DlKpqMrVvGXne3me8U9/4+5YwWi9o8q8sIPJ4X067Ouzq4242ZbOM3fjz5ZKUVJcy9N2pNP3I9cJxx1fbLOzbcmc5tZFbULpRmoqUZy6qS8sdtkttlsWwwyJtaa6iTkrvsp2FodGnX82NZk183Knj+J+r8sFCO8dvZL1OG7hjBv+ZhOeVZVKVljhK7ywlPdSlFbdH1fvtuWnKxlHe2uE52t9PXYxgYzjVPxYtOfRp+xyIx5/V1ufn47Ne8fLvSv2aRRZp8cW6/Ktq54ycp27zTg00t9u3lXQ7UNCxsrLtvvherLXVKN0J7ckq23Fx9vrS/insd+rFmrXVZXN1t/WXp9pJU1RqgoR32XbcvwlMs355nX/AHX90ZZprUQhLeEdJtxoUumcXHxN7YS2sn4ikp80u735n3+z2ObN4Z0zMyHk20yjk+HGtX1zcZrle8Zbr9pPs/taJoHV57e7NywhI8N0fNVZU83UJ31xcfEeQ05RclLleyXTdLoTSMgiZme5ERAACEgAAAAAAAAAAAAAAAAAAAAAAAAAAAAAAAAAAAAAY2MgDGxkAAAAAAAAAAAAAAAAAAAAAAAAAAAAAAAAAAAAAAAAAAAAAAAAAAAAAAAAAAAAAAAAAAAAAAAAAAAAAAAAAAAAAAAAAAAAAAAAAAAAAAAAAAAAAAAAAAAAAAAAAAAAAAAAAD//2Q=="/>
          <p:cNvSpPr>
            <a:spLocks noChangeAspect="1" noChangeArrowheads="1"/>
          </p:cNvSpPr>
          <p:nvPr/>
        </p:nvSpPr>
        <p:spPr bwMode="auto">
          <a:xfrm>
            <a:off x="1524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Rectangle 4"/>
          <p:cNvSpPr>
            <a:spLocks noGrp="1" noChangeArrowheads="1"/>
          </p:cNvSpPr>
          <p:nvPr>
            <p:ph type="ctrTitle"/>
          </p:nvPr>
        </p:nvSpPr>
        <p:spPr>
          <a:xfrm>
            <a:off x="827584" y="620688"/>
            <a:ext cx="7772400" cy="2736304"/>
          </a:xfrm>
        </p:spPr>
        <p:txBody>
          <a:bodyPr/>
          <a:lstStyle/>
          <a:p>
            <a:pPr algn="ctr"/>
            <a:r>
              <a:rPr lang="en-US" sz="4400" dirty="0" smtClean="0"/>
              <a:t/>
            </a:r>
            <a:br>
              <a:rPr lang="en-US" sz="4400" dirty="0" smtClean="0"/>
            </a:br>
            <a:r>
              <a:rPr lang="en-US" sz="4400" dirty="0" smtClean="0"/>
              <a:t>Optimal Execution </a:t>
            </a:r>
            <a:br>
              <a:rPr lang="en-US" sz="4400" dirty="0" smtClean="0"/>
            </a:br>
            <a:r>
              <a:rPr lang="en-US" sz="4400" dirty="0" smtClean="0"/>
              <a:t>of </a:t>
            </a:r>
            <a:br>
              <a:rPr lang="en-US" sz="4400" dirty="0" smtClean="0"/>
            </a:br>
            <a:r>
              <a:rPr lang="en-US" sz="4400" dirty="0" smtClean="0"/>
              <a:t>portfolio transactions</a:t>
            </a:r>
            <a:endParaRPr lang="en-US" sz="4400" dirty="0">
              <a:solidFill>
                <a:schemeClr val="tx1"/>
              </a:solidFill>
            </a:endParaRPr>
          </a:p>
        </p:txBody>
      </p:sp>
      <p:sp>
        <p:nvSpPr>
          <p:cNvPr id="8" name="Rectangle 10"/>
          <p:cNvSpPr txBox="1">
            <a:spLocks noChangeArrowheads="1"/>
          </p:cNvSpPr>
          <p:nvPr/>
        </p:nvSpPr>
        <p:spPr>
          <a:xfrm>
            <a:off x="152400" y="5805264"/>
            <a:ext cx="3001466" cy="432048"/>
          </a:xfrm>
          <a:prstGeom prst="rect">
            <a:avLst/>
          </a:prstGeom>
          <a:noFill/>
          <a:ln/>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ct val="0"/>
              </a:spcBef>
            </a:pPr>
            <a:r>
              <a:rPr lang="en-US" sz="2800" dirty="0" smtClean="0"/>
              <a:t>Stefan Duprey</a:t>
            </a:r>
          </a:p>
        </p:txBody>
      </p:sp>
      <p:sp>
        <p:nvSpPr>
          <p:cNvPr id="4" name="Rectangle 3"/>
          <p:cNvSpPr/>
          <p:nvPr/>
        </p:nvSpPr>
        <p:spPr>
          <a:xfrm>
            <a:off x="2008132" y="3789040"/>
            <a:ext cx="6102424" cy="369332"/>
          </a:xfrm>
          <a:prstGeom prst="rect">
            <a:avLst/>
          </a:prstGeom>
        </p:spPr>
        <p:txBody>
          <a:bodyPr wrap="square">
            <a:spAutoFit/>
          </a:bodyPr>
          <a:lstStyle/>
          <a:p>
            <a:r>
              <a:rPr lang="fr-FR" dirty="0">
                <a:hlinkClick r:id="rId3"/>
              </a:rPr>
              <a:t>http://www.courant.nyu.edu/~almgren/papers/optliq.pdf</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2195736" y="404664"/>
            <a:ext cx="4824536" cy="302433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Language</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Of</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Technical</a:t>
            </a:r>
          </a:p>
          <a:p>
            <a:pPr algn="ctr"/>
            <a:r>
              <a:rPr lang="en-US" sz="36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Computing</a:t>
            </a:r>
            <a:endParaRPr lang="en-US" sz="3600" b="1" spc="300" dirty="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endParaRPr>
          </a:p>
          <a:p>
            <a:pPr algn="ctr"/>
            <a:r>
              <a:rPr lang="fr-FR" b="1" dirty="0" smtClean="0">
                <a:latin typeface="Arial" pitchFamily="34" charset="0"/>
                <a:cs typeface="Arial" pitchFamily="34" charset="0"/>
              </a:rPr>
              <a:t>O</a:t>
            </a:r>
          </a:p>
        </p:txBody>
      </p:sp>
      <p:sp>
        <p:nvSpPr>
          <p:cNvPr id="16" name="Oval 15"/>
          <p:cNvSpPr/>
          <p:nvPr/>
        </p:nvSpPr>
        <p:spPr>
          <a:xfrm>
            <a:off x="2195736" y="3717032"/>
            <a:ext cx="4824536" cy="302433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Software</a:t>
            </a:r>
          </a:p>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Platform</a:t>
            </a:r>
          </a:p>
          <a:p>
            <a:pPr algn="ctr"/>
            <a:r>
              <a:rPr lang="en-US" sz="3500" b="1" spc="300" dirty="0" smtClean="0">
                <a:ln w="11430" cmpd="sng">
                  <a:solidFill>
                    <a:schemeClr val="accent1">
                      <a:tint val="10000"/>
                    </a:schemeClr>
                  </a:solidFill>
                  <a:prstDash val="solid"/>
                  <a:miter lim="800000"/>
                </a:ln>
                <a:solidFill>
                  <a:schemeClr val="tx1"/>
                </a:solidFill>
                <a:effectLst>
                  <a:glow rad="45500">
                    <a:schemeClr val="accent1">
                      <a:satMod val="220000"/>
                      <a:alpha val="35000"/>
                    </a:schemeClr>
                  </a:glow>
                </a:effectLst>
              </a:rPr>
              <a:t>Development</a:t>
            </a:r>
          </a:p>
          <a:p>
            <a:pPr algn="ctr"/>
            <a:endParaRPr lang="fr-FR" b="1" dirty="0" smtClean="0">
              <a:latin typeface="Arial" pitchFamily="34" charset="0"/>
              <a:cs typeface="Arial" pitchFamily="34" charset="0"/>
            </a:endParaRPr>
          </a:p>
        </p:txBody>
      </p:sp>
      <p:sp>
        <p:nvSpPr>
          <p:cNvPr id="17" name="Oval 16"/>
          <p:cNvSpPr/>
          <p:nvPr/>
        </p:nvSpPr>
        <p:spPr>
          <a:xfrm>
            <a:off x="323528" y="836712"/>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10160">
                  <a:solidFill>
                    <a:schemeClr val="accent1"/>
                  </a:solidFill>
                  <a:prstDash val="solid"/>
                </a:ln>
                <a:solidFill>
                  <a:schemeClr val="tx1"/>
                </a:solidFill>
                <a:effectLst>
                  <a:outerShdw blurRad="38100" dist="32000" dir="5400000" algn="tl">
                    <a:srgbClr val="000000">
                      <a:alpha val="30000"/>
                    </a:srgbClr>
                  </a:outerShdw>
                </a:effectLst>
              </a:rPr>
              <a:t>Data</a:t>
            </a:r>
            <a:r>
              <a:rPr lang="en-US" sz="1600" dirty="0">
                <a:ln w="10160">
                  <a:solidFill>
                    <a:schemeClr val="accent1"/>
                  </a:solidFill>
                  <a:prstDash val="solid"/>
                </a:ln>
                <a:solidFill>
                  <a:schemeClr val="bg1"/>
                </a:solidFill>
                <a:effectLst>
                  <a:outerShdw blurRad="38100" dist="32000" dir="5400000" algn="tl">
                    <a:srgbClr val="000000">
                      <a:alpha val="30000"/>
                    </a:srgbClr>
                  </a:outerShdw>
                </a:effectLst>
              </a:rPr>
              <a:t> </a:t>
            </a:r>
            <a:r>
              <a:rPr lang="en-US" sz="1600" dirty="0">
                <a:ln w="10160">
                  <a:solidFill>
                    <a:schemeClr val="accent1"/>
                  </a:solidFill>
                  <a:prstDash val="solid"/>
                </a:ln>
                <a:solidFill>
                  <a:schemeClr val="tx1"/>
                </a:solidFill>
                <a:effectLst>
                  <a:outerShdw blurRad="38100" dist="32000" dir="5400000" algn="tl">
                    <a:srgbClr val="000000">
                      <a:alpha val="30000"/>
                    </a:srgbClr>
                  </a:outerShdw>
                </a:effectLst>
              </a:rPr>
              <a:t>Mining</a:t>
            </a:r>
          </a:p>
          <a:p>
            <a:pPr algn="ctr"/>
            <a:endParaRPr lang="fr-FR" b="1" dirty="0" smtClean="0">
              <a:solidFill>
                <a:schemeClr val="bg1"/>
              </a:solidFill>
              <a:latin typeface="Arial" pitchFamily="34" charset="0"/>
              <a:cs typeface="Arial" pitchFamily="34" charset="0"/>
            </a:endParaRPr>
          </a:p>
        </p:txBody>
      </p:sp>
      <p:sp>
        <p:nvSpPr>
          <p:cNvPr id="19" name="Oval 18"/>
          <p:cNvSpPr/>
          <p:nvPr/>
        </p:nvSpPr>
        <p:spPr>
          <a:xfrm>
            <a:off x="395536" y="2852936"/>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Signal</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Processing</a:t>
            </a:r>
          </a:p>
          <a:p>
            <a:pPr algn="ctr"/>
            <a:endParaRPr lang="fr-FR" b="1" dirty="0" smtClean="0">
              <a:latin typeface="Arial" pitchFamily="34" charset="0"/>
              <a:cs typeface="Arial" pitchFamily="34" charset="0"/>
            </a:endParaRPr>
          </a:p>
        </p:txBody>
      </p:sp>
      <p:sp>
        <p:nvSpPr>
          <p:cNvPr id="20" name="Oval 19"/>
          <p:cNvSpPr/>
          <p:nvPr/>
        </p:nvSpPr>
        <p:spPr>
          <a:xfrm>
            <a:off x="438313" y="4869160"/>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Image  Video</a:t>
            </a:r>
          </a:p>
          <a:p>
            <a:pPr algn="ctr"/>
            <a:endParaRPr lang="fr-FR" b="1" dirty="0" smtClean="0">
              <a:latin typeface="Arial" pitchFamily="34" charset="0"/>
              <a:cs typeface="Arial" pitchFamily="34" charset="0"/>
            </a:endParaRPr>
          </a:p>
        </p:txBody>
      </p:sp>
      <p:sp>
        <p:nvSpPr>
          <p:cNvPr id="21" name="Oval 20"/>
          <p:cNvSpPr/>
          <p:nvPr/>
        </p:nvSpPr>
        <p:spPr>
          <a:xfrm>
            <a:off x="7092280" y="836712"/>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Business</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Intelligence</a:t>
            </a:r>
            <a:endParaRPr lang="en-US" sz="1600" dirty="0">
              <a:ln w="10160">
                <a:solidFill>
                  <a:schemeClr val="accent1"/>
                </a:solidFill>
                <a:prstDash val="solid"/>
              </a:ln>
              <a:solidFill>
                <a:schemeClr val="tx1"/>
              </a:solidFill>
              <a:effectLst>
                <a:outerShdw blurRad="38100" dist="32000" dir="5400000" algn="tl">
                  <a:srgbClr val="000000">
                    <a:alpha val="30000"/>
                  </a:srgbClr>
                </a:outerShdw>
              </a:effectLst>
            </a:endParaRPr>
          </a:p>
          <a:p>
            <a:pPr algn="ctr"/>
            <a:endParaRPr lang="fr-FR" b="1" dirty="0" smtClean="0">
              <a:latin typeface="Arial" pitchFamily="34" charset="0"/>
              <a:cs typeface="Arial" pitchFamily="34" charset="0"/>
            </a:endParaRPr>
          </a:p>
        </p:txBody>
      </p:sp>
      <p:sp>
        <p:nvSpPr>
          <p:cNvPr id="22" name="Oval 21"/>
          <p:cNvSpPr/>
          <p:nvPr/>
        </p:nvSpPr>
        <p:spPr>
          <a:xfrm>
            <a:off x="7164288" y="2924944"/>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Quantitative</a:t>
            </a:r>
          </a:p>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Finance</a:t>
            </a:r>
          </a:p>
          <a:p>
            <a:pPr algn="ctr"/>
            <a:endParaRPr lang="fr-FR" b="1" dirty="0" smtClean="0">
              <a:latin typeface="Arial" pitchFamily="34" charset="0"/>
              <a:cs typeface="Arial" pitchFamily="34" charset="0"/>
            </a:endParaRPr>
          </a:p>
        </p:txBody>
      </p:sp>
      <p:sp>
        <p:nvSpPr>
          <p:cNvPr id="23" name="Oval 22"/>
          <p:cNvSpPr/>
          <p:nvPr/>
        </p:nvSpPr>
        <p:spPr>
          <a:xfrm>
            <a:off x="7164288" y="4869160"/>
            <a:ext cx="1728192" cy="136815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Data</a:t>
            </a:r>
          </a:p>
          <a:p>
            <a:pPr algn="ctr"/>
            <a:r>
              <a:rPr lang="en-US" sz="1500" dirty="0" smtClean="0">
                <a:ln w="10160">
                  <a:solidFill>
                    <a:schemeClr val="accent1"/>
                  </a:solidFill>
                  <a:prstDash val="solid"/>
                </a:ln>
                <a:solidFill>
                  <a:schemeClr val="tx1"/>
                </a:solidFill>
                <a:effectLst>
                  <a:outerShdw blurRad="38100" dist="32000" dir="5400000" algn="tl">
                    <a:srgbClr val="000000">
                      <a:alpha val="30000"/>
                    </a:srgbClr>
                  </a:outerShdw>
                </a:effectLst>
              </a:rPr>
              <a:t>Acquisition</a:t>
            </a:r>
          </a:p>
          <a:p>
            <a:pPr algn="ctr"/>
            <a:endParaRPr lang="fr-FR" b="1" dirty="0" smtClean="0">
              <a:latin typeface="Arial" pitchFamily="34" charset="0"/>
              <a:cs typeface="Arial" pitchFamily="34" charset="0"/>
            </a:endParaRPr>
          </a:p>
        </p:txBody>
      </p:sp>
    </p:spTree>
    <p:extLst>
      <p:ext uri="{BB962C8B-B14F-4D97-AF65-F5344CB8AC3E}">
        <p14:creationId xmlns:p14="http://schemas.microsoft.com/office/powerpoint/2010/main" val="3199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80">
                                          <p:stCondLst>
                                            <p:cond delay="0"/>
                                          </p:stCondLst>
                                        </p:cTn>
                                        <p:tgtEl>
                                          <p:spTgt spid="17"/>
                                        </p:tgtEl>
                                      </p:cBhvr>
                                    </p:animEffect>
                                    <p:anim calcmode="lin" valueType="num">
                                      <p:cBhvr>
                                        <p:cTn id="1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3" dur="26">
                                          <p:stCondLst>
                                            <p:cond delay="650"/>
                                          </p:stCondLst>
                                        </p:cTn>
                                        <p:tgtEl>
                                          <p:spTgt spid="17"/>
                                        </p:tgtEl>
                                      </p:cBhvr>
                                      <p:to x="100000" y="60000"/>
                                    </p:animScale>
                                    <p:animScale>
                                      <p:cBhvr>
                                        <p:cTn id="24" dur="166" decel="50000">
                                          <p:stCondLst>
                                            <p:cond delay="676"/>
                                          </p:stCondLst>
                                        </p:cTn>
                                        <p:tgtEl>
                                          <p:spTgt spid="17"/>
                                        </p:tgtEl>
                                      </p:cBhvr>
                                      <p:to x="100000" y="100000"/>
                                    </p:animScale>
                                    <p:animScale>
                                      <p:cBhvr>
                                        <p:cTn id="25" dur="26">
                                          <p:stCondLst>
                                            <p:cond delay="1312"/>
                                          </p:stCondLst>
                                        </p:cTn>
                                        <p:tgtEl>
                                          <p:spTgt spid="17"/>
                                        </p:tgtEl>
                                      </p:cBhvr>
                                      <p:to x="100000" y="80000"/>
                                    </p:animScale>
                                    <p:animScale>
                                      <p:cBhvr>
                                        <p:cTn id="26" dur="166" decel="50000">
                                          <p:stCondLst>
                                            <p:cond delay="1338"/>
                                          </p:stCondLst>
                                        </p:cTn>
                                        <p:tgtEl>
                                          <p:spTgt spid="17"/>
                                        </p:tgtEl>
                                      </p:cBhvr>
                                      <p:to x="100000" y="100000"/>
                                    </p:animScale>
                                    <p:animScale>
                                      <p:cBhvr>
                                        <p:cTn id="27" dur="26">
                                          <p:stCondLst>
                                            <p:cond delay="1642"/>
                                          </p:stCondLst>
                                        </p:cTn>
                                        <p:tgtEl>
                                          <p:spTgt spid="17"/>
                                        </p:tgtEl>
                                      </p:cBhvr>
                                      <p:to x="100000" y="90000"/>
                                    </p:animScale>
                                    <p:animScale>
                                      <p:cBhvr>
                                        <p:cTn id="28" dur="166" decel="50000">
                                          <p:stCondLst>
                                            <p:cond delay="1668"/>
                                          </p:stCondLst>
                                        </p:cTn>
                                        <p:tgtEl>
                                          <p:spTgt spid="17"/>
                                        </p:tgtEl>
                                      </p:cBhvr>
                                      <p:to x="100000" y="100000"/>
                                    </p:animScale>
                                    <p:animScale>
                                      <p:cBhvr>
                                        <p:cTn id="29" dur="26">
                                          <p:stCondLst>
                                            <p:cond delay="1808"/>
                                          </p:stCondLst>
                                        </p:cTn>
                                        <p:tgtEl>
                                          <p:spTgt spid="17"/>
                                        </p:tgtEl>
                                      </p:cBhvr>
                                      <p:to x="100000" y="95000"/>
                                    </p:animScale>
                                    <p:animScale>
                                      <p:cBhvr>
                                        <p:cTn id="30" dur="166" decel="50000">
                                          <p:stCondLst>
                                            <p:cond delay="1834"/>
                                          </p:stCondLst>
                                        </p:cTn>
                                        <p:tgtEl>
                                          <p:spTgt spid="17"/>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80">
                                          <p:stCondLst>
                                            <p:cond delay="0"/>
                                          </p:stCondLst>
                                        </p:cTn>
                                        <p:tgtEl>
                                          <p:spTgt spid="19"/>
                                        </p:tgtEl>
                                      </p:cBhvr>
                                    </p:animEffect>
                                    <p:anim calcmode="lin" valueType="num">
                                      <p:cBhvr>
                                        <p:cTn id="3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9" dur="26">
                                          <p:stCondLst>
                                            <p:cond delay="650"/>
                                          </p:stCondLst>
                                        </p:cTn>
                                        <p:tgtEl>
                                          <p:spTgt spid="19"/>
                                        </p:tgtEl>
                                      </p:cBhvr>
                                      <p:to x="100000" y="60000"/>
                                    </p:animScale>
                                    <p:animScale>
                                      <p:cBhvr>
                                        <p:cTn id="40" dur="166" decel="50000">
                                          <p:stCondLst>
                                            <p:cond delay="676"/>
                                          </p:stCondLst>
                                        </p:cTn>
                                        <p:tgtEl>
                                          <p:spTgt spid="19"/>
                                        </p:tgtEl>
                                      </p:cBhvr>
                                      <p:to x="100000" y="100000"/>
                                    </p:animScale>
                                    <p:animScale>
                                      <p:cBhvr>
                                        <p:cTn id="41" dur="26">
                                          <p:stCondLst>
                                            <p:cond delay="1312"/>
                                          </p:stCondLst>
                                        </p:cTn>
                                        <p:tgtEl>
                                          <p:spTgt spid="19"/>
                                        </p:tgtEl>
                                      </p:cBhvr>
                                      <p:to x="100000" y="80000"/>
                                    </p:animScale>
                                    <p:animScale>
                                      <p:cBhvr>
                                        <p:cTn id="42" dur="166" decel="50000">
                                          <p:stCondLst>
                                            <p:cond delay="1338"/>
                                          </p:stCondLst>
                                        </p:cTn>
                                        <p:tgtEl>
                                          <p:spTgt spid="19"/>
                                        </p:tgtEl>
                                      </p:cBhvr>
                                      <p:to x="100000" y="100000"/>
                                    </p:animScale>
                                    <p:animScale>
                                      <p:cBhvr>
                                        <p:cTn id="43" dur="26">
                                          <p:stCondLst>
                                            <p:cond delay="1642"/>
                                          </p:stCondLst>
                                        </p:cTn>
                                        <p:tgtEl>
                                          <p:spTgt spid="19"/>
                                        </p:tgtEl>
                                      </p:cBhvr>
                                      <p:to x="100000" y="90000"/>
                                    </p:animScale>
                                    <p:animScale>
                                      <p:cBhvr>
                                        <p:cTn id="44" dur="166" decel="50000">
                                          <p:stCondLst>
                                            <p:cond delay="1668"/>
                                          </p:stCondLst>
                                        </p:cTn>
                                        <p:tgtEl>
                                          <p:spTgt spid="19"/>
                                        </p:tgtEl>
                                      </p:cBhvr>
                                      <p:to x="100000" y="100000"/>
                                    </p:animScale>
                                    <p:animScale>
                                      <p:cBhvr>
                                        <p:cTn id="45" dur="26">
                                          <p:stCondLst>
                                            <p:cond delay="1808"/>
                                          </p:stCondLst>
                                        </p:cTn>
                                        <p:tgtEl>
                                          <p:spTgt spid="19"/>
                                        </p:tgtEl>
                                      </p:cBhvr>
                                      <p:to x="100000" y="95000"/>
                                    </p:animScale>
                                    <p:animScale>
                                      <p:cBhvr>
                                        <p:cTn id="46" dur="166" decel="50000">
                                          <p:stCondLst>
                                            <p:cond delay="1834"/>
                                          </p:stCondLst>
                                        </p:cTn>
                                        <p:tgtEl>
                                          <p:spTgt spid="19"/>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80">
                                          <p:stCondLst>
                                            <p:cond delay="0"/>
                                          </p:stCondLst>
                                        </p:cTn>
                                        <p:tgtEl>
                                          <p:spTgt spid="20"/>
                                        </p:tgtEl>
                                      </p:cBhvr>
                                    </p:animEffect>
                                    <p:anim calcmode="lin" valueType="num">
                                      <p:cBhvr>
                                        <p:cTn id="5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5" dur="26">
                                          <p:stCondLst>
                                            <p:cond delay="650"/>
                                          </p:stCondLst>
                                        </p:cTn>
                                        <p:tgtEl>
                                          <p:spTgt spid="20"/>
                                        </p:tgtEl>
                                      </p:cBhvr>
                                      <p:to x="100000" y="60000"/>
                                    </p:animScale>
                                    <p:animScale>
                                      <p:cBhvr>
                                        <p:cTn id="56" dur="166" decel="50000">
                                          <p:stCondLst>
                                            <p:cond delay="676"/>
                                          </p:stCondLst>
                                        </p:cTn>
                                        <p:tgtEl>
                                          <p:spTgt spid="20"/>
                                        </p:tgtEl>
                                      </p:cBhvr>
                                      <p:to x="100000" y="100000"/>
                                    </p:animScale>
                                    <p:animScale>
                                      <p:cBhvr>
                                        <p:cTn id="57" dur="26">
                                          <p:stCondLst>
                                            <p:cond delay="1312"/>
                                          </p:stCondLst>
                                        </p:cTn>
                                        <p:tgtEl>
                                          <p:spTgt spid="20"/>
                                        </p:tgtEl>
                                      </p:cBhvr>
                                      <p:to x="100000" y="80000"/>
                                    </p:animScale>
                                    <p:animScale>
                                      <p:cBhvr>
                                        <p:cTn id="58" dur="166" decel="50000">
                                          <p:stCondLst>
                                            <p:cond delay="1338"/>
                                          </p:stCondLst>
                                        </p:cTn>
                                        <p:tgtEl>
                                          <p:spTgt spid="20"/>
                                        </p:tgtEl>
                                      </p:cBhvr>
                                      <p:to x="100000" y="100000"/>
                                    </p:animScale>
                                    <p:animScale>
                                      <p:cBhvr>
                                        <p:cTn id="59" dur="26">
                                          <p:stCondLst>
                                            <p:cond delay="1642"/>
                                          </p:stCondLst>
                                        </p:cTn>
                                        <p:tgtEl>
                                          <p:spTgt spid="20"/>
                                        </p:tgtEl>
                                      </p:cBhvr>
                                      <p:to x="100000" y="90000"/>
                                    </p:animScale>
                                    <p:animScale>
                                      <p:cBhvr>
                                        <p:cTn id="60" dur="166" decel="50000">
                                          <p:stCondLst>
                                            <p:cond delay="1668"/>
                                          </p:stCondLst>
                                        </p:cTn>
                                        <p:tgtEl>
                                          <p:spTgt spid="20"/>
                                        </p:tgtEl>
                                      </p:cBhvr>
                                      <p:to x="100000" y="100000"/>
                                    </p:animScale>
                                    <p:animScale>
                                      <p:cBhvr>
                                        <p:cTn id="61" dur="26">
                                          <p:stCondLst>
                                            <p:cond delay="1808"/>
                                          </p:stCondLst>
                                        </p:cTn>
                                        <p:tgtEl>
                                          <p:spTgt spid="20"/>
                                        </p:tgtEl>
                                      </p:cBhvr>
                                      <p:to x="100000" y="95000"/>
                                    </p:animScale>
                                    <p:animScale>
                                      <p:cBhvr>
                                        <p:cTn id="62" dur="166" decel="50000">
                                          <p:stCondLst>
                                            <p:cond delay="1834"/>
                                          </p:stCondLst>
                                        </p:cTn>
                                        <p:tgtEl>
                                          <p:spTgt spid="20"/>
                                        </p:tgtEl>
                                      </p:cBhvr>
                                      <p:to x="100000" y="100000"/>
                                    </p:animScale>
                                  </p:childTnLst>
                                </p:cTn>
                              </p:par>
                              <p:par>
                                <p:cTn id="63" presetID="26"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80">
                                          <p:stCondLst>
                                            <p:cond delay="0"/>
                                          </p:stCondLst>
                                        </p:cTn>
                                        <p:tgtEl>
                                          <p:spTgt spid="23"/>
                                        </p:tgtEl>
                                      </p:cBhvr>
                                    </p:animEffect>
                                    <p:anim calcmode="lin" valueType="num">
                                      <p:cBhvr>
                                        <p:cTn id="6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71" dur="26">
                                          <p:stCondLst>
                                            <p:cond delay="650"/>
                                          </p:stCondLst>
                                        </p:cTn>
                                        <p:tgtEl>
                                          <p:spTgt spid="23"/>
                                        </p:tgtEl>
                                      </p:cBhvr>
                                      <p:to x="100000" y="60000"/>
                                    </p:animScale>
                                    <p:animScale>
                                      <p:cBhvr>
                                        <p:cTn id="72" dur="166" decel="50000">
                                          <p:stCondLst>
                                            <p:cond delay="676"/>
                                          </p:stCondLst>
                                        </p:cTn>
                                        <p:tgtEl>
                                          <p:spTgt spid="23"/>
                                        </p:tgtEl>
                                      </p:cBhvr>
                                      <p:to x="100000" y="100000"/>
                                    </p:animScale>
                                    <p:animScale>
                                      <p:cBhvr>
                                        <p:cTn id="73" dur="26">
                                          <p:stCondLst>
                                            <p:cond delay="1312"/>
                                          </p:stCondLst>
                                        </p:cTn>
                                        <p:tgtEl>
                                          <p:spTgt spid="23"/>
                                        </p:tgtEl>
                                      </p:cBhvr>
                                      <p:to x="100000" y="80000"/>
                                    </p:animScale>
                                    <p:animScale>
                                      <p:cBhvr>
                                        <p:cTn id="74" dur="166" decel="50000">
                                          <p:stCondLst>
                                            <p:cond delay="1338"/>
                                          </p:stCondLst>
                                        </p:cTn>
                                        <p:tgtEl>
                                          <p:spTgt spid="23"/>
                                        </p:tgtEl>
                                      </p:cBhvr>
                                      <p:to x="100000" y="100000"/>
                                    </p:animScale>
                                    <p:animScale>
                                      <p:cBhvr>
                                        <p:cTn id="75" dur="26">
                                          <p:stCondLst>
                                            <p:cond delay="1642"/>
                                          </p:stCondLst>
                                        </p:cTn>
                                        <p:tgtEl>
                                          <p:spTgt spid="23"/>
                                        </p:tgtEl>
                                      </p:cBhvr>
                                      <p:to x="100000" y="90000"/>
                                    </p:animScale>
                                    <p:animScale>
                                      <p:cBhvr>
                                        <p:cTn id="76" dur="166" decel="50000">
                                          <p:stCondLst>
                                            <p:cond delay="1668"/>
                                          </p:stCondLst>
                                        </p:cTn>
                                        <p:tgtEl>
                                          <p:spTgt spid="23"/>
                                        </p:tgtEl>
                                      </p:cBhvr>
                                      <p:to x="100000" y="100000"/>
                                    </p:animScale>
                                    <p:animScale>
                                      <p:cBhvr>
                                        <p:cTn id="77" dur="26">
                                          <p:stCondLst>
                                            <p:cond delay="1808"/>
                                          </p:stCondLst>
                                        </p:cTn>
                                        <p:tgtEl>
                                          <p:spTgt spid="23"/>
                                        </p:tgtEl>
                                      </p:cBhvr>
                                      <p:to x="100000" y="95000"/>
                                    </p:animScale>
                                    <p:animScale>
                                      <p:cBhvr>
                                        <p:cTn id="78" dur="166" decel="50000">
                                          <p:stCondLst>
                                            <p:cond delay="1834"/>
                                          </p:stCondLst>
                                        </p:cTn>
                                        <p:tgtEl>
                                          <p:spTgt spid="23"/>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80">
                                          <p:stCondLst>
                                            <p:cond delay="0"/>
                                          </p:stCondLst>
                                        </p:cTn>
                                        <p:tgtEl>
                                          <p:spTgt spid="22"/>
                                        </p:tgtEl>
                                      </p:cBhvr>
                                    </p:animEffect>
                                    <p:anim calcmode="lin" valueType="num">
                                      <p:cBhvr>
                                        <p:cTn id="8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87" dur="26">
                                          <p:stCondLst>
                                            <p:cond delay="650"/>
                                          </p:stCondLst>
                                        </p:cTn>
                                        <p:tgtEl>
                                          <p:spTgt spid="22"/>
                                        </p:tgtEl>
                                      </p:cBhvr>
                                      <p:to x="100000" y="60000"/>
                                    </p:animScale>
                                    <p:animScale>
                                      <p:cBhvr>
                                        <p:cTn id="88" dur="166" decel="50000">
                                          <p:stCondLst>
                                            <p:cond delay="676"/>
                                          </p:stCondLst>
                                        </p:cTn>
                                        <p:tgtEl>
                                          <p:spTgt spid="22"/>
                                        </p:tgtEl>
                                      </p:cBhvr>
                                      <p:to x="100000" y="100000"/>
                                    </p:animScale>
                                    <p:animScale>
                                      <p:cBhvr>
                                        <p:cTn id="89" dur="26">
                                          <p:stCondLst>
                                            <p:cond delay="1312"/>
                                          </p:stCondLst>
                                        </p:cTn>
                                        <p:tgtEl>
                                          <p:spTgt spid="22"/>
                                        </p:tgtEl>
                                      </p:cBhvr>
                                      <p:to x="100000" y="80000"/>
                                    </p:animScale>
                                    <p:animScale>
                                      <p:cBhvr>
                                        <p:cTn id="90" dur="166" decel="50000">
                                          <p:stCondLst>
                                            <p:cond delay="1338"/>
                                          </p:stCondLst>
                                        </p:cTn>
                                        <p:tgtEl>
                                          <p:spTgt spid="22"/>
                                        </p:tgtEl>
                                      </p:cBhvr>
                                      <p:to x="100000" y="100000"/>
                                    </p:animScale>
                                    <p:animScale>
                                      <p:cBhvr>
                                        <p:cTn id="91" dur="26">
                                          <p:stCondLst>
                                            <p:cond delay="1642"/>
                                          </p:stCondLst>
                                        </p:cTn>
                                        <p:tgtEl>
                                          <p:spTgt spid="22"/>
                                        </p:tgtEl>
                                      </p:cBhvr>
                                      <p:to x="100000" y="90000"/>
                                    </p:animScale>
                                    <p:animScale>
                                      <p:cBhvr>
                                        <p:cTn id="92" dur="166" decel="50000">
                                          <p:stCondLst>
                                            <p:cond delay="1668"/>
                                          </p:stCondLst>
                                        </p:cTn>
                                        <p:tgtEl>
                                          <p:spTgt spid="22"/>
                                        </p:tgtEl>
                                      </p:cBhvr>
                                      <p:to x="100000" y="100000"/>
                                    </p:animScale>
                                    <p:animScale>
                                      <p:cBhvr>
                                        <p:cTn id="93" dur="26">
                                          <p:stCondLst>
                                            <p:cond delay="1808"/>
                                          </p:stCondLst>
                                        </p:cTn>
                                        <p:tgtEl>
                                          <p:spTgt spid="22"/>
                                        </p:tgtEl>
                                      </p:cBhvr>
                                      <p:to x="100000" y="95000"/>
                                    </p:animScale>
                                    <p:animScale>
                                      <p:cBhvr>
                                        <p:cTn id="94" dur="166" decel="50000">
                                          <p:stCondLst>
                                            <p:cond delay="1834"/>
                                          </p:stCondLst>
                                        </p:cTn>
                                        <p:tgtEl>
                                          <p:spTgt spid="22"/>
                                        </p:tgtEl>
                                      </p:cBhvr>
                                      <p:to x="100000" y="100000"/>
                                    </p:animScale>
                                  </p:childTnLst>
                                </p:cTn>
                              </p:par>
                              <p:par>
                                <p:cTn id="95" presetID="26"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down)">
                                      <p:cBhvr>
                                        <p:cTn id="97" dur="580">
                                          <p:stCondLst>
                                            <p:cond delay="0"/>
                                          </p:stCondLst>
                                        </p:cTn>
                                        <p:tgtEl>
                                          <p:spTgt spid="21"/>
                                        </p:tgtEl>
                                      </p:cBhvr>
                                    </p:animEffect>
                                    <p:anim calcmode="lin" valueType="num">
                                      <p:cBhvr>
                                        <p:cTn id="9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03" dur="26">
                                          <p:stCondLst>
                                            <p:cond delay="650"/>
                                          </p:stCondLst>
                                        </p:cTn>
                                        <p:tgtEl>
                                          <p:spTgt spid="21"/>
                                        </p:tgtEl>
                                      </p:cBhvr>
                                      <p:to x="100000" y="60000"/>
                                    </p:animScale>
                                    <p:animScale>
                                      <p:cBhvr>
                                        <p:cTn id="104" dur="166" decel="50000">
                                          <p:stCondLst>
                                            <p:cond delay="676"/>
                                          </p:stCondLst>
                                        </p:cTn>
                                        <p:tgtEl>
                                          <p:spTgt spid="21"/>
                                        </p:tgtEl>
                                      </p:cBhvr>
                                      <p:to x="100000" y="100000"/>
                                    </p:animScale>
                                    <p:animScale>
                                      <p:cBhvr>
                                        <p:cTn id="105" dur="26">
                                          <p:stCondLst>
                                            <p:cond delay="1312"/>
                                          </p:stCondLst>
                                        </p:cTn>
                                        <p:tgtEl>
                                          <p:spTgt spid="21"/>
                                        </p:tgtEl>
                                      </p:cBhvr>
                                      <p:to x="100000" y="80000"/>
                                    </p:animScale>
                                    <p:animScale>
                                      <p:cBhvr>
                                        <p:cTn id="106" dur="166" decel="50000">
                                          <p:stCondLst>
                                            <p:cond delay="1338"/>
                                          </p:stCondLst>
                                        </p:cTn>
                                        <p:tgtEl>
                                          <p:spTgt spid="21"/>
                                        </p:tgtEl>
                                      </p:cBhvr>
                                      <p:to x="100000" y="100000"/>
                                    </p:animScale>
                                    <p:animScale>
                                      <p:cBhvr>
                                        <p:cTn id="107" dur="26">
                                          <p:stCondLst>
                                            <p:cond delay="1642"/>
                                          </p:stCondLst>
                                        </p:cTn>
                                        <p:tgtEl>
                                          <p:spTgt spid="21"/>
                                        </p:tgtEl>
                                      </p:cBhvr>
                                      <p:to x="100000" y="90000"/>
                                    </p:animScale>
                                    <p:animScale>
                                      <p:cBhvr>
                                        <p:cTn id="108" dur="166" decel="50000">
                                          <p:stCondLst>
                                            <p:cond delay="1668"/>
                                          </p:stCondLst>
                                        </p:cTn>
                                        <p:tgtEl>
                                          <p:spTgt spid="21"/>
                                        </p:tgtEl>
                                      </p:cBhvr>
                                      <p:to x="100000" y="100000"/>
                                    </p:animScale>
                                    <p:animScale>
                                      <p:cBhvr>
                                        <p:cTn id="109" dur="26">
                                          <p:stCondLst>
                                            <p:cond delay="1808"/>
                                          </p:stCondLst>
                                        </p:cTn>
                                        <p:tgtEl>
                                          <p:spTgt spid="21"/>
                                        </p:tgtEl>
                                      </p:cBhvr>
                                      <p:to x="100000" y="95000"/>
                                    </p:animScale>
                                    <p:animScale>
                                      <p:cBhvr>
                                        <p:cTn id="11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creussitededecines.e-monsite.com/medias/images/smiley-refg1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068960"/>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22964" y="1124744"/>
            <a:ext cx="3682419" cy="1569660"/>
          </a:xfrm>
          <a:prstGeom prst="rect">
            <a:avLst/>
          </a:prstGeom>
          <a:noFill/>
        </p:spPr>
        <p:txBody>
          <a:bodyPr wrap="none" lIns="91440" tIns="45720" rIns="91440" bIns="45720">
            <a:spAutoFit/>
          </a:bodyPr>
          <a:lstStyle/>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Not everybody </a:t>
            </a:r>
          </a:p>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would use</a:t>
            </a:r>
          </a:p>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MATLAB</a:t>
            </a:r>
            <a:endParaRPr lang="en-US" sz="32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spTree>
    <p:extLst>
      <p:ext uri="{BB962C8B-B14F-4D97-AF65-F5344CB8AC3E}">
        <p14:creationId xmlns:p14="http://schemas.microsoft.com/office/powerpoint/2010/main" val="421445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1885" y="1268760"/>
            <a:ext cx="7284366" cy="1569660"/>
          </a:xfrm>
          <a:prstGeom prst="rect">
            <a:avLst/>
          </a:prstGeom>
          <a:noFill/>
        </p:spPr>
        <p:txBody>
          <a:bodyPr wrap="none" lIns="91440" tIns="45720" rIns="91440" bIns="45720">
            <a:spAutoFit/>
          </a:bodyPr>
          <a:lstStyle/>
          <a:p>
            <a:pPr algn="ctr"/>
            <a:r>
              <a:rPr lang="en-US" sz="3200" b="1" spc="300" dirty="0" smtClean="0">
                <a:ln w="11430" cmpd="sng">
                  <a:solidFill>
                    <a:schemeClr val="accent1">
                      <a:tint val="10000"/>
                    </a:schemeClr>
                  </a:solidFill>
                  <a:prstDash val="solid"/>
                  <a:miter lim="800000"/>
                </a:ln>
                <a:effectLst>
                  <a:glow rad="45500">
                    <a:schemeClr val="accent1">
                      <a:satMod val="220000"/>
                      <a:alpha val="35000"/>
                    </a:schemeClr>
                  </a:glow>
                </a:effectLst>
              </a:rPr>
              <a:t>In an innovative e</a:t>
            </a: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nterprise,</a:t>
            </a:r>
          </a:p>
          <a:p>
            <a:pPr algn="ct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 each one should have access </a:t>
            </a:r>
          </a:p>
          <a:p>
            <a:pPr algn="ctr"/>
            <a:r>
              <a:rPr lang="en-US" sz="3200" b="1" spc="300" dirty="0">
                <a:ln w="11430" cmpd="sng">
                  <a:solidFill>
                    <a:schemeClr val="accent1">
                      <a:tint val="10000"/>
                    </a:schemeClr>
                  </a:solidFill>
                  <a:prstDash val="solid"/>
                  <a:miter lim="800000"/>
                </a:ln>
                <a:effectLst>
                  <a:glow rad="45500">
                    <a:schemeClr val="accent1">
                      <a:satMod val="220000"/>
                      <a:alpha val="35000"/>
                    </a:schemeClr>
                  </a:glow>
                </a:effectLst>
              </a:rPr>
              <a:t>t</a:t>
            </a:r>
            <a:r>
              <a:rPr lang="en-US" sz="32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o MATLAB based applications</a:t>
            </a:r>
            <a:endParaRPr lang="en-US" sz="32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pic>
        <p:nvPicPr>
          <p:cNvPr id="2056" name="Picture 8" descr="http://stickeramoi.com/3370-3292-large/autocollant-smiley-cont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35699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additive="base">
                                        <p:cTn id="13" dur="500" fill="hold"/>
                                        <p:tgtEl>
                                          <p:spTgt spid="2056"/>
                                        </p:tgtEl>
                                        <p:attrNameLst>
                                          <p:attrName>ppt_x</p:attrName>
                                        </p:attrNameLst>
                                      </p:cBhvr>
                                      <p:tavLst>
                                        <p:tav tm="0">
                                          <p:val>
                                            <p:strVal val="#ppt_x"/>
                                          </p:val>
                                        </p:tav>
                                        <p:tav tm="100000">
                                          <p:val>
                                            <p:strVal val="#ppt_x"/>
                                          </p:val>
                                        </p:tav>
                                      </p:tavLst>
                                    </p:anim>
                                    <p:anim calcmode="lin" valueType="num">
                                      <p:cBhvr additive="base">
                                        <p:cTn id="1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1412776"/>
            <a:ext cx="7212690" cy="3939540"/>
          </a:xfrm>
          <a:prstGeom prst="rect">
            <a:avLst/>
          </a:prstGeom>
          <a:noFill/>
        </p:spPr>
        <p:txBody>
          <a:bodyPr wrap="square" lIns="91440" tIns="45720" rIns="91440" bIns="45720">
            <a:spAutoFit/>
          </a:bodyPr>
          <a:lstStyle/>
          <a:p>
            <a:pPr algn="ctr"/>
            <a:r>
              <a:rPr lang="en-US" sz="5000" b="1" spc="300" dirty="0" smtClean="0">
                <a:ln w="11430" cmpd="sng">
                  <a:solidFill>
                    <a:schemeClr val="accent1">
                      <a:tint val="10000"/>
                    </a:schemeClr>
                  </a:solidFill>
                  <a:prstDash val="solid"/>
                  <a:miter lim="800000"/>
                </a:ln>
                <a:effectLst>
                  <a:glow rad="45500">
                    <a:schemeClr val="accent1">
                      <a:satMod val="220000"/>
                      <a:alpha val="35000"/>
                    </a:schemeClr>
                  </a:glow>
                </a:effectLst>
              </a:rPr>
              <a:t>Share </a:t>
            </a:r>
          </a:p>
          <a:p>
            <a:pPr algn="ctr"/>
            <a:r>
              <a:rPr lang="en-US" sz="5000" b="1" spc="300" dirty="0" smtClean="0">
                <a:ln w="11430" cmpd="sng">
                  <a:solidFill>
                    <a:schemeClr val="accent1">
                      <a:tint val="10000"/>
                    </a:schemeClr>
                  </a:solidFill>
                  <a:prstDash val="solid"/>
                  <a:miter lim="800000"/>
                </a:ln>
                <a:effectLst>
                  <a:glow rad="45500">
                    <a:schemeClr val="accent1">
                      <a:satMod val="220000"/>
                      <a:alpha val="35000"/>
                    </a:schemeClr>
                  </a:glow>
                </a:effectLst>
              </a:rPr>
              <a:t>your MATLAB algorithms within your enterprise ecosystem</a:t>
            </a:r>
            <a:endParaRPr lang="en-US" sz="50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spTree>
    <p:extLst>
      <p:ext uri="{BB962C8B-B14F-4D97-AF65-F5344CB8AC3E}">
        <p14:creationId xmlns:p14="http://schemas.microsoft.com/office/powerpoint/2010/main" val="303055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816" y="1131425"/>
            <a:ext cx="5552480" cy="503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8721" y="4515801"/>
            <a:ext cx="627171" cy="64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2047" y="3147649"/>
            <a:ext cx="647074" cy="6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0809" y="1995521"/>
            <a:ext cx="1238196" cy="25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0809" y="2355561"/>
            <a:ext cx="1191609" cy="23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3178" y="1368952"/>
            <a:ext cx="1357511" cy="84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0144" y="4532569"/>
            <a:ext cx="964547" cy="341120"/>
          </a:xfrm>
          <a:prstGeom prst="rect">
            <a:avLst/>
          </a:prstGeom>
          <a:noFill/>
          <a:ln>
            <a:noFill/>
          </a:ln>
          <a:effectLst/>
        </p:spPr>
      </p:pic>
    </p:spTree>
    <p:extLst>
      <p:ext uri="{BB962C8B-B14F-4D97-AF65-F5344CB8AC3E}">
        <p14:creationId xmlns:p14="http://schemas.microsoft.com/office/powerpoint/2010/main" val="1642089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40" y="1923513"/>
            <a:ext cx="5552480" cy="503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4945" y="5307889"/>
            <a:ext cx="627171" cy="64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8271" y="3939737"/>
            <a:ext cx="647074" cy="6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033" y="2787609"/>
            <a:ext cx="1238196" cy="25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033" y="3147649"/>
            <a:ext cx="1191609" cy="23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9402" y="2161040"/>
            <a:ext cx="1357511" cy="84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6368" y="5324657"/>
            <a:ext cx="964547" cy="341120"/>
          </a:xfrm>
          <a:prstGeom prst="rect">
            <a:avLst/>
          </a:prstGeom>
          <a:noFill/>
          <a:ln>
            <a:noFill/>
          </a:ln>
          <a:effectLst/>
        </p:spPr>
      </p:pic>
      <p:sp>
        <p:nvSpPr>
          <p:cNvPr id="9" name="Content Placeholder 2"/>
          <p:cNvSpPr>
            <a:spLocks noGrp="1"/>
          </p:cNvSpPr>
          <p:nvPr>
            <p:ph idx="1"/>
          </p:nvPr>
        </p:nvSpPr>
        <p:spPr>
          <a:xfrm>
            <a:off x="280978" y="980728"/>
            <a:ext cx="6883310" cy="5251194"/>
          </a:xfrm>
        </p:spPr>
        <p:txBody>
          <a:bodyPr/>
          <a:lstStyle/>
          <a:p>
            <a:r>
              <a:rPr lang="en-US" sz="2800" dirty="0"/>
              <a:t>Directly deploy </a:t>
            </a:r>
            <a:r>
              <a:rPr lang="en-US" sz="2800" dirty="0" smtClean="0"/>
              <a:t>MATLAB </a:t>
            </a:r>
            <a:r>
              <a:rPr lang="en-US" sz="2800" dirty="0"/>
              <a:t>programs into </a:t>
            </a:r>
            <a:r>
              <a:rPr lang="en-US" sz="2800" dirty="0" smtClean="0"/>
              <a:t>production</a:t>
            </a:r>
          </a:p>
          <a:p>
            <a:pPr lvl="1"/>
            <a:endParaRPr lang="en-US" sz="2800" dirty="0" smtClean="0"/>
          </a:p>
          <a:p>
            <a:pPr lvl="1"/>
            <a:endParaRPr lang="en-US" sz="2800" dirty="0" smtClean="0"/>
          </a:p>
          <a:p>
            <a:pPr marL="457200" lvl="1" indent="0">
              <a:buNone/>
            </a:pPr>
            <a:endParaRPr lang="en-US" sz="2800" dirty="0"/>
          </a:p>
          <a:p>
            <a:r>
              <a:rPr lang="en-US" sz="2800" dirty="0" smtClean="0"/>
              <a:t>Scalable &amp; reliable</a:t>
            </a:r>
          </a:p>
          <a:p>
            <a:pPr lvl="1"/>
            <a:endParaRPr lang="en-US" sz="2800" dirty="0" smtClean="0"/>
          </a:p>
          <a:p>
            <a:pPr lvl="1"/>
            <a:endParaRPr lang="en-US" sz="2800" dirty="0" smtClean="0"/>
          </a:p>
          <a:p>
            <a:pPr lvl="1"/>
            <a:endParaRPr lang="en-US" sz="2800" dirty="0"/>
          </a:p>
          <a:p>
            <a:r>
              <a:rPr lang="en-US" sz="2800" dirty="0" smtClean="0"/>
              <a:t>Lightweight client</a:t>
            </a:r>
          </a:p>
        </p:txBody>
      </p:sp>
      <p:sp>
        <p:nvSpPr>
          <p:cNvPr id="10" name="Title 2"/>
          <p:cNvSpPr>
            <a:spLocks noGrp="1"/>
          </p:cNvSpPr>
          <p:nvPr>
            <p:ph type="title"/>
          </p:nvPr>
        </p:nvSpPr>
        <p:spPr>
          <a:xfrm>
            <a:off x="251520" y="260648"/>
            <a:ext cx="8077200" cy="990600"/>
          </a:xfrm>
        </p:spPr>
        <p:txBody>
          <a:bodyPr/>
          <a:lstStyle/>
          <a:p>
            <a:r>
              <a:rPr lang="en-US" dirty="0" smtClean="0"/>
              <a:t>MATLAB Production Server</a:t>
            </a:r>
            <a:endParaRPr lang="en-US" dirty="0"/>
          </a:p>
        </p:txBody>
      </p:sp>
    </p:spTree>
    <p:extLst>
      <p:ext uri="{BB962C8B-B14F-4D97-AF65-F5344CB8AC3E}">
        <p14:creationId xmlns:p14="http://schemas.microsoft.com/office/powerpoint/2010/main" val="505562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500"/>
                                        <p:tgtEl>
                                          <p:spTgt spid="10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0320" y="1496695"/>
            <a:ext cx="3886200" cy="19323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2" name="Rectangle 2"/>
          <p:cNvSpPr>
            <a:spLocks noGrp="1" noChangeArrowheads="1"/>
          </p:cNvSpPr>
          <p:nvPr>
            <p:ph type="title"/>
          </p:nvPr>
        </p:nvSpPr>
        <p:spPr>
          <a:xfrm>
            <a:off x="457200" y="457200"/>
            <a:ext cx="8077200" cy="667544"/>
          </a:xfrm>
        </p:spPr>
        <p:txBody>
          <a:bodyPr/>
          <a:lstStyle/>
          <a:p>
            <a:r>
              <a:rPr lang="en-US" dirty="0" smtClean="0"/>
              <a:t>Enterprise Applications</a:t>
            </a:r>
            <a:r>
              <a:rPr lang="en-US" sz="2800" dirty="0" smtClean="0"/>
              <a:t/>
            </a:r>
            <a:br>
              <a:rPr lang="en-US" sz="2800" dirty="0" smtClean="0"/>
            </a:br>
            <a:endParaRPr lang="en-US" sz="2600" i="1" dirty="0" smtClean="0">
              <a:solidFill>
                <a:schemeClr val="tx1"/>
              </a:solidFill>
            </a:endParaRPr>
          </a:p>
        </p:txBody>
      </p:sp>
      <p:sp>
        <p:nvSpPr>
          <p:cNvPr id="5" name="Rectangle 4"/>
          <p:cNvSpPr/>
          <p:nvPr/>
        </p:nvSpPr>
        <p:spPr>
          <a:xfrm>
            <a:off x="1219200" y="2721461"/>
            <a:ext cx="4724400" cy="790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9520" y="2462847"/>
            <a:ext cx="3452750" cy="2590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721461"/>
            <a:ext cx="2672613" cy="36356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matlab_conf_june_2013.avi">
            <a:hlinkClick r:id="" action="ppaction://media"/>
          </p:cNvPr>
          <p:cNvPicPr>
            <a:picLocks noChangeAspect="1"/>
          </p:cNvPicPr>
          <p:nvPr>
            <a:videoFile r:link="rId1"/>
            <p:extLst>
              <p:ext uri="{DAA4B4D4-6D71-4841-9C94-3DE7FCFB9230}">
                <p14:media xmlns:p14="http://schemas.microsoft.com/office/powerpoint/2010/main" r:embed="rId2">
                  <p14:trim st="15777.5664"/>
                </p14:media>
              </p:ext>
            </p:extLst>
          </p:nvPr>
        </p:nvPicPr>
        <p:blipFill>
          <a:blip r:embed="rId8"/>
          <a:stretch>
            <a:fillRect/>
          </a:stretch>
        </p:blipFill>
        <p:spPr>
          <a:xfrm>
            <a:off x="6441706" y="1124744"/>
            <a:ext cx="1567032" cy="1175274"/>
          </a:xfrm>
          <a:prstGeom prst="rect">
            <a:avLst/>
          </a:prstGeom>
        </p:spPr>
      </p:pic>
    </p:spTree>
    <p:extLst>
      <p:ext uri="{BB962C8B-B14F-4D97-AF65-F5344CB8AC3E}">
        <p14:creationId xmlns:p14="http://schemas.microsoft.com/office/powerpoint/2010/main" val="383214226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mute="1">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812611" y="4466718"/>
            <a:ext cx="1407523" cy="1112759"/>
            <a:chOff x="5640323" y="4697291"/>
            <a:chExt cx="1882071" cy="1693309"/>
          </a:xfrm>
        </p:grpSpPr>
        <p:grpSp>
          <p:nvGrpSpPr>
            <p:cNvPr id="18" name="Group 17"/>
            <p:cNvGrpSpPr/>
            <p:nvPr/>
          </p:nvGrpSpPr>
          <p:grpSpPr>
            <a:xfrm>
              <a:off x="5640323" y="4697291"/>
              <a:ext cx="1882071" cy="1693309"/>
              <a:chOff x="4559429" y="4030145"/>
              <a:chExt cx="1882071" cy="1693309"/>
            </a:xfrm>
          </p:grpSpPr>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a:blip r:embed="rId5"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688" y="2836277"/>
            <a:ext cx="1127446" cy="106775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976" y="2626757"/>
            <a:ext cx="722054" cy="826134"/>
          </a:xfrm>
          <a:prstGeom prst="rect">
            <a:avLst/>
          </a:prstGeom>
        </p:spPr>
      </p:pic>
      <p:cxnSp>
        <p:nvCxnSpPr>
          <p:cNvPr id="9" name="Straight Arrow Connector 8"/>
          <p:cNvCxnSpPr/>
          <p:nvPr/>
        </p:nvCxnSpPr>
        <p:spPr>
          <a:xfrm>
            <a:off x="5274976" y="2793831"/>
            <a:ext cx="2353889" cy="194744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18176" y="3674477"/>
            <a:ext cx="963958" cy="928968"/>
            <a:chOff x="5957694" y="3558841"/>
            <a:chExt cx="1415659" cy="1273676"/>
          </a:xfrm>
        </p:grpSpPr>
        <p:grpSp>
          <p:nvGrpSpPr>
            <p:cNvPr id="11" name="Group 10"/>
            <p:cNvGrpSpPr/>
            <p:nvPr/>
          </p:nvGrpSpPr>
          <p:grpSpPr>
            <a:xfrm>
              <a:off x="5957694" y="3558841"/>
              <a:ext cx="1415659" cy="1273676"/>
              <a:chOff x="4876800" y="2891695"/>
              <a:chExt cx="1415659" cy="1273676"/>
            </a:xfrm>
          </p:grpSpPr>
          <p:pic>
            <p:nvPicPr>
              <p:cNvPr id="1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2891695"/>
                <a:ext cx="1415659" cy="127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6849" y="3511550"/>
                <a:ext cx="717551" cy="428595"/>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1"/>
            <p:cNvPicPr>
              <a:picLocks noChangeAspect="1" noChangeArrowheads="1"/>
            </p:cNvPicPr>
            <p:nvPr/>
          </p:nvPicPr>
          <p:blipFill>
            <a:blip r:embed="rId5" cstate="print"/>
            <a:srcRect/>
            <a:stretch>
              <a:fillRect/>
            </a:stretch>
          </p:blipFill>
          <p:spPr bwMode="auto">
            <a:xfrm>
              <a:off x="6324601" y="4178697"/>
              <a:ext cx="730694" cy="428594"/>
            </a:xfrm>
            <a:prstGeom prst="rect">
              <a:avLst/>
            </a:prstGeom>
            <a:noFill/>
            <a:ln w="9525">
              <a:solidFill>
                <a:schemeClr val="accent2"/>
              </a:solidFill>
              <a:miter lim="800000"/>
              <a:headEnd/>
              <a:tailEnd/>
            </a:ln>
            <a:scene3d>
              <a:camera prst="isometricRightUp"/>
              <a:lightRig rig="threePt" dir="t"/>
            </a:scene3d>
          </p:spPr>
        </p:pic>
      </p:grpSp>
      <p:cxnSp>
        <p:nvCxnSpPr>
          <p:cNvPr id="16" name="Straight Arrow Connector 15"/>
          <p:cNvCxnSpPr/>
          <p:nvPr/>
        </p:nvCxnSpPr>
        <p:spPr>
          <a:xfrm>
            <a:off x="6045788" y="3071267"/>
            <a:ext cx="802746" cy="0"/>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11927" y="3674477"/>
            <a:ext cx="1012497" cy="37002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857934" y="4512677"/>
            <a:ext cx="1171490" cy="1162308"/>
            <a:chOff x="5640323" y="4697291"/>
            <a:chExt cx="1882071" cy="1693309"/>
          </a:xfrm>
        </p:grpSpPr>
        <p:grpSp>
          <p:nvGrpSpPr>
            <p:cNvPr id="25" name="Group 24"/>
            <p:cNvGrpSpPr/>
            <p:nvPr/>
          </p:nvGrpSpPr>
          <p:grpSpPr>
            <a:xfrm>
              <a:off x="5640323" y="4697291"/>
              <a:ext cx="1882071" cy="1693309"/>
              <a:chOff x="4559429" y="4030145"/>
              <a:chExt cx="1882071" cy="1693309"/>
            </a:xfrm>
          </p:grpSpPr>
          <p:pic>
            <p:nvPicPr>
              <p:cNvPr id="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6" name="Picture 25"/>
            <p:cNvPicPr>
              <a:picLocks noChangeAspect="1" noChangeArrowheads="1"/>
            </p:cNvPicPr>
            <p:nvPr/>
          </p:nvPicPr>
          <p:blipFill>
            <a:blip r:embed="rId5"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cxnSp>
        <p:nvCxnSpPr>
          <p:cNvPr id="29" name="Straight Arrow Connector 28"/>
          <p:cNvCxnSpPr/>
          <p:nvPr/>
        </p:nvCxnSpPr>
        <p:spPr>
          <a:xfrm>
            <a:off x="5172134" y="2912477"/>
            <a:ext cx="1676400" cy="2042066"/>
          </a:xfrm>
          <a:prstGeom prst="straightConnector1">
            <a:avLst/>
          </a:prstGeom>
          <a:ln w="133350">
            <a:solidFill>
              <a:srgbClr val="024C84"/>
            </a:solidFill>
            <a:headEnd type="stealth"/>
            <a:tailEnd type="stealth" w="sm" len="sm"/>
          </a:ln>
          <a:scene3d>
            <a:camera prst="perspectiveHeroicExtremeLeftFacing" fov="6600000">
              <a:rot lat="18585902" lon="2781091" rev="18895811"/>
            </a:camera>
            <a:lightRig rig="threePt" dir="t"/>
          </a:scene3d>
          <a:sp3d extrusionH="63500">
            <a:extrusionClr>
              <a:schemeClr val="tx1"/>
            </a:extrusionClr>
          </a:sp3d>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76800" y="2286000"/>
            <a:ext cx="3187391" cy="338554"/>
          </a:xfrm>
          <a:prstGeom prst="rect">
            <a:avLst/>
          </a:prstGeom>
          <a:noFill/>
        </p:spPr>
        <p:txBody>
          <a:bodyPr wrap="square" rtlCol="0">
            <a:spAutoFit/>
          </a:bodyPr>
          <a:lstStyle/>
          <a:p>
            <a:r>
              <a:rPr lang="en-US" sz="1600" dirty="0" smtClean="0">
                <a:solidFill>
                  <a:prstClr val="black"/>
                </a:solidFill>
                <a:cs typeface="Arial" pitchFamily="34" charset="0"/>
              </a:rPr>
              <a:t>MATLAB Production Server</a:t>
            </a:r>
            <a:endParaRPr lang="en-US" sz="1600" dirty="0">
              <a:solidFill>
                <a:prstClr val="black"/>
              </a:solidFill>
              <a:cs typeface="Arial" pitchFamily="34" charset="0"/>
            </a:endParaRPr>
          </a:p>
        </p:txBody>
      </p:sp>
      <p:sp>
        <p:nvSpPr>
          <p:cNvPr id="3" name="Title 2"/>
          <p:cNvSpPr>
            <a:spLocks noGrp="1"/>
          </p:cNvSpPr>
          <p:nvPr>
            <p:ph type="title"/>
          </p:nvPr>
        </p:nvSpPr>
        <p:spPr/>
        <p:txBody>
          <a:bodyPr/>
          <a:lstStyle/>
          <a:p>
            <a:r>
              <a:rPr lang="en-US" dirty="0" smtClean="0"/>
              <a:t>Challenges solved</a:t>
            </a:r>
            <a:endParaRPr lang="en-US" dirty="0"/>
          </a:p>
        </p:txBody>
      </p:sp>
      <p:sp>
        <p:nvSpPr>
          <p:cNvPr id="41" name="TextBox 40"/>
          <p:cNvSpPr txBox="1"/>
          <p:nvPr/>
        </p:nvSpPr>
        <p:spPr>
          <a:xfrm>
            <a:off x="7587030" y="2697033"/>
            <a:ext cx="937394" cy="430887"/>
          </a:xfrm>
          <a:prstGeom prst="rect">
            <a:avLst/>
          </a:prstGeom>
          <a:noFill/>
        </p:spPr>
        <p:txBody>
          <a:bodyPr wrap="square" rtlCol="0">
            <a:spAutoFit/>
          </a:bodyPr>
          <a:lstStyle/>
          <a:p>
            <a:pPr algn="ctr"/>
            <a:r>
              <a:rPr lang="en-US" sz="1100" dirty="0" smtClean="0">
                <a:solidFill>
                  <a:schemeClr val="accent1">
                    <a:lumMod val="50000"/>
                  </a:schemeClr>
                </a:solidFill>
                <a:cs typeface="Arial" pitchFamily="34" charset="0"/>
              </a:rPr>
              <a:t>Application Servers</a:t>
            </a:r>
            <a:endParaRPr lang="en-US" sz="1100" dirty="0">
              <a:solidFill>
                <a:schemeClr val="accent1">
                  <a:lumMod val="50000"/>
                </a:schemeClr>
              </a:solidFill>
              <a:cs typeface="Arial" pitchFamily="34" charset="0"/>
            </a:endParaRPr>
          </a:p>
        </p:txBody>
      </p:sp>
      <p:sp>
        <p:nvSpPr>
          <p:cNvPr id="42" name="TextBox 41"/>
          <p:cNvSpPr txBox="1"/>
          <p:nvPr/>
        </p:nvSpPr>
        <p:spPr>
          <a:xfrm>
            <a:off x="6443679" y="5579477"/>
            <a:ext cx="1185185" cy="430887"/>
          </a:xfrm>
          <a:prstGeom prst="rect">
            <a:avLst/>
          </a:prstGeom>
          <a:noFill/>
        </p:spPr>
        <p:txBody>
          <a:bodyPr wrap="square" rtlCol="0">
            <a:spAutoFit/>
          </a:bodyPr>
          <a:lstStyle/>
          <a:p>
            <a:pPr algn="ctr"/>
            <a:r>
              <a:rPr lang="en-US" sz="1100" dirty="0" smtClean="0">
                <a:solidFill>
                  <a:schemeClr val="accent1">
                    <a:lumMod val="50000"/>
                  </a:schemeClr>
                </a:solidFill>
                <a:cs typeface="Arial" pitchFamily="34" charset="0"/>
              </a:rPr>
              <a:t>Distributed</a:t>
            </a:r>
          </a:p>
          <a:p>
            <a:pPr algn="ctr"/>
            <a:r>
              <a:rPr lang="en-US" sz="1100" dirty="0" smtClean="0">
                <a:solidFill>
                  <a:schemeClr val="accent1">
                    <a:lumMod val="50000"/>
                  </a:schemeClr>
                </a:solidFill>
                <a:cs typeface="Arial" pitchFamily="34" charset="0"/>
              </a:rPr>
              <a:t>Applications</a:t>
            </a:r>
            <a:endParaRPr lang="en-US" sz="1100" dirty="0">
              <a:solidFill>
                <a:schemeClr val="accent1">
                  <a:lumMod val="50000"/>
                </a:schemeClr>
              </a:solidFill>
              <a:cs typeface="Arial" pitchFamily="34" charset="0"/>
            </a:endParaRPr>
          </a:p>
        </p:txBody>
      </p:sp>
      <p:sp>
        <p:nvSpPr>
          <p:cNvPr id="30" name="Content Placeholder 2"/>
          <p:cNvSpPr>
            <a:spLocks noGrp="1"/>
          </p:cNvSpPr>
          <p:nvPr>
            <p:ph idx="1"/>
          </p:nvPr>
        </p:nvSpPr>
        <p:spPr>
          <a:xfrm>
            <a:off x="280978" y="1274150"/>
            <a:ext cx="6883310" cy="5251194"/>
          </a:xfrm>
        </p:spPr>
        <p:txBody>
          <a:bodyPr/>
          <a:lstStyle/>
          <a:p>
            <a:r>
              <a:rPr lang="en-US" sz="2800" dirty="0"/>
              <a:t>Directly deploy </a:t>
            </a:r>
            <a:r>
              <a:rPr lang="en-US" sz="2800" dirty="0" smtClean="0"/>
              <a:t>MATLAB </a:t>
            </a:r>
            <a:r>
              <a:rPr lang="en-US" sz="2800" dirty="0"/>
              <a:t>programs into </a:t>
            </a:r>
            <a:r>
              <a:rPr lang="en-US" sz="2800" dirty="0" smtClean="0"/>
              <a:t>production</a:t>
            </a:r>
          </a:p>
          <a:p>
            <a:pPr lvl="1"/>
            <a:endParaRPr lang="en-US" sz="2800" dirty="0" smtClean="0"/>
          </a:p>
          <a:p>
            <a:pPr lvl="1"/>
            <a:endParaRPr lang="en-US" sz="2800" dirty="0" smtClean="0"/>
          </a:p>
          <a:p>
            <a:pPr lvl="1"/>
            <a:endParaRPr lang="en-US" sz="2800" dirty="0"/>
          </a:p>
          <a:p>
            <a:r>
              <a:rPr lang="en-US" sz="2800" dirty="0" smtClean="0"/>
              <a:t>Scalable &amp; reliable</a:t>
            </a:r>
          </a:p>
          <a:p>
            <a:pPr lvl="1"/>
            <a:endParaRPr lang="en-US" sz="2800" dirty="0" smtClean="0"/>
          </a:p>
          <a:p>
            <a:pPr lvl="1"/>
            <a:endParaRPr lang="en-US" sz="2800" dirty="0" smtClean="0"/>
          </a:p>
          <a:p>
            <a:pPr lvl="1"/>
            <a:endParaRPr lang="en-US" sz="2800" dirty="0"/>
          </a:p>
          <a:p>
            <a:r>
              <a:rPr lang="en-US" sz="2800" dirty="0" smtClean="0"/>
              <a:t>Lightweight client</a:t>
            </a:r>
          </a:p>
        </p:txBody>
      </p:sp>
    </p:spTree>
    <p:extLst>
      <p:ext uri="{BB962C8B-B14F-4D97-AF65-F5344CB8AC3E}">
        <p14:creationId xmlns:p14="http://schemas.microsoft.com/office/powerpoint/2010/main" val="32440785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791293" y="2783306"/>
            <a:ext cx="833022" cy="2586227"/>
            <a:chOff x="3429000" y="2883531"/>
            <a:chExt cx="647700" cy="2478839"/>
          </a:xfrm>
        </p:grpSpPr>
        <p:cxnSp>
          <p:nvCxnSpPr>
            <p:cNvPr id="10" name="Straight Connector 9"/>
            <p:cNvCxnSpPr/>
            <p:nvPr/>
          </p:nvCxnSpPr>
          <p:spPr>
            <a:xfrm>
              <a:off x="3429000" y="2883531"/>
              <a:ext cx="647700" cy="0"/>
            </a:xfrm>
            <a:prstGeom prst="line">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076700" y="2883531"/>
              <a:ext cx="0" cy="2478839"/>
            </a:xfrm>
            <a:prstGeom prst="line">
              <a:avLst/>
            </a:prstGeom>
            <a:ln w="28575">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693" y="2016733"/>
            <a:ext cx="2380907" cy="2762630"/>
          </a:xfrm>
          <a:prstGeom prst="rect">
            <a:avLst/>
          </a:prstGeom>
        </p:spPr>
      </p:pic>
      <p:sp>
        <p:nvSpPr>
          <p:cNvPr id="2" name="Title 1"/>
          <p:cNvSpPr>
            <a:spLocks noGrp="1"/>
          </p:cNvSpPr>
          <p:nvPr>
            <p:ph type="title"/>
          </p:nvPr>
        </p:nvSpPr>
        <p:spPr/>
        <p:txBody>
          <a:bodyPr/>
          <a:lstStyle/>
          <a:p>
            <a:r>
              <a:rPr lang="en-US" dirty="0" smtClean="0"/>
              <a:t>Integration with IT systems</a:t>
            </a:r>
            <a:endParaRPr lang="en-US" dirty="0"/>
          </a:p>
        </p:txBody>
      </p:sp>
      <p:sp>
        <p:nvSpPr>
          <p:cNvPr id="78" name="Dev App"/>
          <p:cNvSpPr/>
          <p:nvPr/>
        </p:nvSpPr>
        <p:spPr bwMode="auto">
          <a:xfrm>
            <a:off x="2696504" y="2161700"/>
            <a:ext cx="1066258" cy="739349"/>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Web</a:t>
            </a:r>
          </a:p>
          <a:p>
            <a:pPr algn="ctr"/>
            <a:r>
              <a:rPr lang="en-US" sz="1400" dirty="0" smtClean="0">
                <a:latin typeface="Arial" pitchFamily="34" charset="0"/>
                <a:cs typeface="Arial" pitchFamily="34" charset="0"/>
              </a:rPr>
              <a:t>Server</a:t>
            </a:r>
          </a:p>
        </p:txBody>
      </p:sp>
      <p:sp>
        <p:nvSpPr>
          <p:cNvPr id="82" name="Dev App"/>
          <p:cNvSpPr/>
          <p:nvPr/>
        </p:nvSpPr>
        <p:spPr bwMode="auto">
          <a:xfrm>
            <a:off x="2627785" y="4049925"/>
            <a:ext cx="1134716" cy="750675"/>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Application</a:t>
            </a:r>
          </a:p>
          <a:p>
            <a:pPr algn="ctr"/>
            <a:r>
              <a:rPr lang="en-US" sz="1400" dirty="0" smtClean="0">
                <a:latin typeface="Arial" pitchFamily="34" charset="0"/>
                <a:cs typeface="Arial" pitchFamily="34" charset="0"/>
              </a:rPr>
              <a:t>Server</a:t>
            </a:r>
          </a:p>
        </p:txBody>
      </p:sp>
      <p:grpSp>
        <p:nvGrpSpPr>
          <p:cNvPr id="134" name="Database Server"/>
          <p:cNvGrpSpPr/>
          <p:nvPr/>
        </p:nvGrpSpPr>
        <p:grpSpPr>
          <a:xfrm>
            <a:off x="4219918" y="5445733"/>
            <a:ext cx="1828800" cy="1107467"/>
            <a:chOff x="4572001" y="1989438"/>
            <a:chExt cx="1879328" cy="1287162"/>
          </a:xfrm>
        </p:grpSpPr>
        <p:sp>
          <p:nvSpPr>
            <p:cNvPr id="114" name="Dev App"/>
            <p:cNvSpPr/>
            <p:nvPr/>
          </p:nvSpPr>
          <p:spPr bwMode="auto">
            <a:xfrm>
              <a:off x="4572001" y="1989438"/>
              <a:ext cx="1879328" cy="128716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400" dirty="0" smtClean="0">
                  <a:latin typeface="Arial" pitchFamily="34" charset="0"/>
                  <a:cs typeface="Arial" pitchFamily="34" charset="0"/>
                </a:rPr>
                <a:t>Database Server</a:t>
              </a:r>
            </a:p>
          </p:txBody>
        </p:sp>
        <p:grpSp>
          <p:nvGrpSpPr>
            <p:cNvPr id="108" name="Group 107"/>
            <p:cNvGrpSpPr/>
            <p:nvPr/>
          </p:nvGrpSpPr>
          <p:grpSpPr>
            <a:xfrm>
              <a:off x="4791404" y="2763551"/>
              <a:ext cx="1468332" cy="451715"/>
              <a:chOff x="3657600" y="5732181"/>
              <a:chExt cx="1468332" cy="410362"/>
            </a:xfrm>
          </p:grpSpPr>
          <p:pic>
            <p:nvPicPr>
              <p:cNvPr id="110"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573219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1"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197" y="573219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2"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3597" y="5732181"/>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grpSp>
      <p:graphicFrame>
        <p:nvGraphicFramePr>
          <p:cNvPr id="113" name="Database Table"/>
          <p:cNvGraphicFramePr>
            <a:graphicFrameLocks noGrp="1"/>
          </p:cNvGraphicFramePr>
          <p:nvPr>
            <p:extLst>
              <p:ext uri="{D42A27DB-BD31-4B8C-83A1-F6EECF244321}">
                <p14:modId xmlns:p14="http://schemas.microsoft.com/office/powerpoint/2010/main" val="2036643838"/>
              </p:ext>
            </p:extLst>
          </p:nvPr>
        </p:nvGraphicFramePr>
        <p:xfrm>
          <a:off x="4380972" y="5851659"/>
          <a:ext cx="773046" cy="524808"/>
        </p:xfrm>
        <a:graphic>
          <a:graphicData uri="http://schemas.openxmlformats.org/drawingml/2006/table">
            <a:tbl>
              <a:tblPr firstRow="1" bandRow="1">
                <a:tableStyleId>{69CF1AB2-1976-4502-BF36-3FF5EA218861}</a:tableStyleId>
              </a:tblPr>
              <a:tblGrid>
                <a:gridCol w="257682"/>
                <a:gridCol w="257682"/>
                <a:gridCol w="257682"/>
              </a:tblGrid>
              <a:tr h="174936">
                <a:tc>
                  <a:txBody>
                    <a:bodyPr/>
                    <a:lstStyle/>
                    <a:p>
                      <a:endParaRPr lang="en-US" sz="400" dirty="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dirty="0"/>
                    </a:p>
                  </a:txBody>
                  <a:tcPr/>
                </a:tc>
                <a:tc>
                  <a:txBody>
                    <a:bodyPr/>
                    <a:lstStyle/>
                    <a:p>
                      <a:endParaRPr lang="en-US" sz="400" dirty="0"/>
                    </a:p>
                  </a:txBody>
                  <a:tcPr/>
                </a:tc>
              </a:tr>
              <a:tr h="174936">
                <a:tc>
                  <a:txBody>
                    <a:bodyPr/>
                    <a:lstStyle/>
                    <a:p>
                      <a:endParaRPr lang="en-US" sz="400" dirty="0"/>
                    </a:p>
                  </a:txBody>
                  <a:tcPr/>
                </a:tc>
                <a:tc>
                  <a:txBody>
                    <a:bodyPr/>
                    <a:lstStyle/>
                    <a:p>
                      <a:endParaRPr lang="en-US" sz="400"/>
                    </a:p>
                  </a:txBody>
                  <a:tcPr/>
                </a:tc>
                <a:tc>
                  <a:txBody>
                    <a:bodyPr/>
                    <a:lstStyle/>
                    <a:p>
                      <a:endParaRPr lang="en-US" sz="400" dirty="0"/>
                    </a:p>
                  </a:txBody>
                  <a:tcPr/>
                </a:tc>
              </a:tr>
            </a:tbl>
          </a:graphicData>
        </a:graphic>
      </p:graphicFrame>
      <p:sp>
        <p:nvSpPr>
          <p:cNvPr id="136" name="Left-Right Arrow 135"/>
          <p:cNvSpPr/>
          <p:nvPr/>
        </p:nvSpPr>
        <p:spPr>
          <a:xfrm>
            <a:off x="3791293" y="2410156"/>
            <a:ext cx="1295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7" name="CTF 1"/>
          <p:cNvSpPr/>
          <p:nvPr/>
        </p:nvSpPr>
        <p:spPr bwMode="hidden">
          <a:xfrm>
            <a:off x="5220043" y="3237782"/>
            <a:ext cx="83820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Pricing</a:t>
            </a:r>
          </a:p>
        </p:txBody>
      </p:sp>
      <p:sp>
        <p:nvSpPr>
          <p:cNvPr id="88" name="CTF 1"/>
          <p:cNvSpPr/>
          <p:nvPr/>
        </p:nvSpPr>
        <p:spPr bwMode="hidden">
          <a:xfrm>
            <a:off x="5220043" y="4200690"/>
            <a:ext cx="83185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Risk</a:t>
            </a:r>
          </a:p>
          <a:p>
            <a:pPr marR="0" indent="0" algn="ctr">
              <a:lnSpc>
                <a:spcPct val="100000"/>
              </a:lnSpc>
              <a:buClrTx/>
              <a:buSzTx/>
              <a:buFontTx/>
              <a:buNone/>
              <a:tabLst/>
            </a:pPr>
            <a:r>
              <a:rPr lang="en-US" sz="800" dirty="0" smtClean="0">
                <a:latin typeface="Arial" pitchFamily="34" charset="0"/>
                <a:cs typeface="Arial" pitchFamily="34" charset="0"/>
              </a:rPr>
              <a:t>Analytics</a:t>
            </a:r>
          </a:p>
        </p:txBody>
      </p:sp>
      <p:sp>
        <p:nvSpPr>
          <p:cNvPr id="89" name="CTF 1"/>
          <p:cNvSpPr/>
          <p:nvPr/>
        </p:nvSpPr>
        <p:spPr bwMode="hidden">
          <a:xfrm>
            <a:off x="5213693" y="2362200"/>
            <a:ext cx="838200" cy="406843"/>
          </a:xfrm>
          <a:prstGeom prst="roundRect">
            <a:avLst>
              <a:gd name="adj" fmla="val 5468"/>
            </a:avLst>
          </a:prstGeom>
          <a:ln w="6350">
            <a:solidFill>
              <a:schemeClr val="bg1">
                <a:lumMod val="75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800" dirty="0" smtClean="0">
                <a:latin typeface="Arial" pitchFamily="34" charset="0"/>
                <a:cs typeface="Arial" pitchFamily="34" charset="0"/>
              </a:rPr>
              <a:t>Portfolio</a:t>
            </a:r>
          </a:p>
          <a:p>
            <a:pPr marR="0" indent="0" algn="ctr">
              <a:lnSpc>
                <a:spcPct val="100000"/>
              </a:lnSpc>
              <a:buClrTx/>
              <a:buSzTx/>
              <a:buFontTx/>
              <a:buNone/>
              <a:tabLst/>
            </a:pPr>
            <a:r>
              <a:rPr lang="en-US" sz="800" dirty="0" smtClean="0">
                <a:latin typeface="Arial" pitchFamily="34" charset="0"/>
                <a:cs typeface="Arial" pitchFamily="34" charset="0"/>
              </a:rPr>
              <a:t>Optimization</a:t>
            </a:r>
          </a:p>
        </p:txBody>
      </p:sp>
      <p:sp>
        <p:nvSpPr>
          <p:cNvPr id="90" name="Left-Right Arrow 89"/>
          <p:cNvSpPr/>
          <p:nvPr/>
        </p:nvSpPr>
        <p:spPr>
          <a:xfrm>
            <a:off x="3791293" y="4250979"/>
            <a:ext cx="1295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1" name="Rectangle 90"/>
          <p:cNvSpPr/>
          <p:nvPr/>
        </p:nvSpPr>
        <p:spPr>
          <a:xfrm>
            <a:off x="5073260" y="2001869"/>
            <a:ext cx="2372252" cy="307777"/>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nvGrpSpPr>
          <p:cNvPr id="7" name="Group 6"/>
          <p:cNvGrpSpPr/>
          <p:nvPr/>
        </p:nvGrpSpPr>
        <p:grpSpPr>
          <a:xfrm>
            <a:off x="5620092" y="4663088"/>
            <a:ext cx="304801" cy="706445"/>
            <a:chOff x="8229600" y="4267200"/>
            <a:chExt cx="101111" cy="791023"/>
          </a:xfrm>
        </p:grpSpPr>
        <p:sp>
          <p:nvSpPr>
            <p:cNvPr id="5" name="Arc 4"/>
            <p:cNvSpPr/>
            <p:nvPr/>
          </p:nvSpPr>
          <p:spPr>
            <a:xfrm>
              <a:off x="8229600" y="4274260"/>
              <a:ext cx="101111" cy="783963"/>
            </a:xfrm>
            <a:prstGeom prst="arc">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Arc 93"/>
            <p:cNvSpPr/>
            <p:nvPr/>
          </p:nvSpPr>
          <p:spPr>
            <a:xfrm flipV="1">
              <a:off x="8229600" y="4267200"/>
              <a:ext cx="101111" cy="783963"/>
            </a:xfrm>
            <a:prstGeom prst="arc">
              <a:avLst/>
            </a:prstGeom>
            <a:ln w="285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5343218" y="4674052"/>
            <a:ext cx="328164" cy="695481"/>
            <a:chOff x="8128489" y="4267200"/>
            <a:chExt cx="101111" cy="783963"/>
          </a:xfrm>
        </p:grpSpPr>
        <p:sp>
          <p:nvSpPr>
            <p:cNvPr id="95" name="Arc 94"/>
            <p:cNvSpPr/>
            <p:nvPr/>
          </p:nvSpPr>
          <p:spPr>
            <a:xfrm flipH="1">
              <a:off x="8128489" y="4267200"/>
              <a:ext cx="101111" cy="783963"/>
            </a:xfrm>
            <a:prstGeom prst="arc">
              <a:avLst/>
            </a:prstGeom>
            <a:ln w="28575">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p:cNvSpPr/>
            <p:nvPr/>
          </p:nvSpPr>
          <p:spPr>
            <a:xfrm flipH="1" flipV="1">
              <a:off x="8128489" y="4267200"/>
              <a:ext cx="101111" cy="783963"/>
            </a:xfrm>
            <a:prstGeom prst="arc">
              <a:avLst/>
            </a:prstGeom>
            <a:ln w="28575">
              <a:solidFill>
                <a:schemeClr val="accent5">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1200493" y="2332779"/>
            <a:ext cx="691983" cy="750754"/>
            <a:chOff x="1219200" y="2286000"/>
            <a:chExt cx="691983" cy="750754"/>
          </a:xfrm>
        </p:grpSpPr>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7595" y="2588700"/>
              <a:ext cx="413588" cy="448054"/>
            </a:xfrm>
            <a:prstGeom prst="rect">
              <a:avLst/>
            </a:prstGeom>
          </p:spPr>
        </p:pic>
        <p:pic>
          <p:nvPicPr>
            <p:cNvPr id="116" name="Picture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413588" cy="448054"/>
            </a:xfrm>
            <a:prstGeom prst="rect">
              <a:avLst/>
            </a:prstGeom>
          </p:spPr>
        </p:pic>
      </p:grpSp>
      <p:grpSp>
        <p:nvGrpSpPr>
          <p:cNvPr id="22" name="Group 21"/>
          <p:cNvGrpSpPr/>
          <p:nvPr/>
        </p:nvGrpSpPr>
        <p:grpSpPr>
          <a:xfrm>
            <a:off x="2489710" y="3114334"/>
            <a:ext cx="691983" cy="750754"/>
            <a:chOff x="410478" y="3250108"/>
            <a:chExt cx="691983" cy="750754"/>
          </a:xfrm>
        </p:grpSpPr>
        <p:pic>
          <p:nvPicPr>
            <p:cNvPr id="124" name="Picture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73" y="3552808"/>
              <a:ext cx="413588" cy="448054"/>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78" y="3250108"/>
              <a:ext cx="413588" cy="448054"/>
            </a:xfrm>
            <a:prstGeom prst="rect">
              <a:avLst/>
            </a:prstGeom>
          </p:spPr>
        </p:pic>
      </p:grpSp>
      <p:sp>
        <p:nvSpPr>
          <p:cNvPr id="128" name="Left-Right Arrow 127"/>
          <p:cNvSpPr/>
          <p:nvPr/>
        </p:nvSpPr>
        <p:spPr>
          <a:xfrm>
            <a:off x="1731040" y="2410156"/>
            <a:ext cx="90215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9" name="Left-Right Arrow 128"/>
          <p:cNvSpPr/>
          <p:nvPr/>
        </p:nvSpPr>
        <p:spPr>
          <a:xfrm>
            <a:off x="3309977" y="3338361"/>
            <a:ext cx="176541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36" name="Compiler 2"/>
          <p:cNvGrpSpPr/>
          <p:nvPr/>
        </p:nvGrpSpPr>
        <p:grpSpPr>
          <a:xfrm>
            <a:off x="2480073" y="1124744"/>
            <a:ext cx="1587871" cy="866300"/>
            <a:chOff x="5934122" y="2251338"/>
            <a:chExt cx="1053511" cy="574984"/>
          </a:xfrm>
        </p:grpSpPr>
        <p:pic>
          <p:nvPicPr>
            <p:cNvPr id="37" name="Compiler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4122" y="2251338"/>
              <a:ext cx="1041021" cy="53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6086424" y="2303102"/>
              <a:ext cx="901209" cy="523220"/>
            </a:xfrm>
            <a:prstGeom prst="rect">
              <a:avLst/>
            </a:prstGeom>
          </p:spPr>
          <p:txBody>
            <a:bodyPr wrap="none">
              <a:spAutoFit/>
            </a:bodyPr>
            <a:lstStyle/>
            <a:p>
              <a:r>
                <a:rPr lang="en-US" sz="1400" dirty="0" smtClean="0">
                  <a:latin typeface="Arial" pitchFamily="34" charset="0"/>
                  <a:cs typeface="Arial" pitchFamily="34" charset="0"/>
                </a:rPr>
                <a:t>MATLAB</a:t>
              </a:r>
            </a:p>
            <a:p>
              <a:r>
                <a:rPr lang="en-US" sz="1400" dirty="0" smtClean="0">
                  <a:latin typeface="Arial" pitchFamily="34" charset="0"/>
                  <a:cs typeface="Arial" pitchFamily="34" charset="0"/>
                </a:rPr>
                <a:t>Compiler</a:t>
              </a:r>
              <a:endParaRPr lang="en-US" sz="1400" dirty="0"/>
            </a:p>
          </p:txBody>
        </p:sp>
      </p:grpSp>
      <p:sp>
        <p:nvSpPr>
          <p:cNvPr id="39" name="TextBox 38"/>
          <p:cNvSpPr txBox="1"/>
          <p:nvPr/>
        </p:nvSpPr>
        <p:spPr>
          <a:xfrm>
            <a:off x="466481" y="1995404"/>
            <a:ext cx="1471978" cy="523220"/>
          </a:xfrm>
          <a:prstGeom prst="rect">
            <a:avLst/>
          </a:prstGeom>
          <a:noFill/>
        </p:spPr>
        <p:txBody>
          <a:bodyPr wrap="square" rtlCol="0">
            <a:spAutoFit/>
          </a:bodyPr>
          <a:lstStyle/>
          <a:p>
            <a:r>
              <a:rPr lang="en-US" sz="1400" dirty="0" smtClean="0">
                <a:cs typeface="Arial" pitchFamily="34" charset="0"/>
              </a:rPr>
              <a:t>Web Applications</a:t>
            </a:r>
            <a:endParaRPr lang="en-US" sz="1400" dirty="0">
              <a:cs typeface="Arial" pitchFamily="34" charset="0"/>
            </a:endParaRPr>
          </a:p>
        </p:txBody>
      </p:sp>
      <p:sp>
        <p:nvSpPr>
          <p:cNvPr id="40" name="TextBox 39"/>
          <p:cNvSpPr txBox="1"/>
          <p:nvPr/>
        </p:nvSpPr>
        <p:spPr>
          <a:xfrm>
            <a:off x="971600" y="3563779"/>
            <a:ext cx="2338378" cy="307777"/>
          </a:xfrm>
          <a:prstGeom prst="rect">
            <a:avLst/>
          </a:prstGeom>
          <a:noFill/>
        </p:spPr>
        <p:txBody>
          <a:bodyPr wrap="square" rtlCol="0">
            <a:spAutoFit/>
          </a:bodyPr>
          <a:lstStyle/>
          <a:p>
            <a:r>
              <a:rPr lang="en-US" sz="1400" dirty="0" smtClean="0">
                <a:cs typeface="Arial" pitchFamily="34" charset="0"/>
              </a:rPr>
              <a:t>Desktop Applications</a:t>
            </a:r>
            <a:endParaRPr lang="en-US" sz="1400" dirty="0">
              <a:cs typeface="Arial" pitchFamily="34" charset="0"/>
            </a:endParaRPr>
          </a:p>
        </p:txBody>
      </p:sp>
      <p:sp>
        <p:nvSpPr>
          <p:cNvPr id="41" name="TextBox 40"/>
          <p:cNvSpPr txBox="1"/>
          <p:nvPr/>
        </p:nvSpPr>
        <p:spPr>
          <a:xfrm>
            <a:off x="1731040" y="4859269"/>
            <a:ext cx="2074130" cy="307777"/>
          </a:xfrm>
          <a:prstGeom prst="rect">
            <a:avLst/>
          </a:prstGeom>
          <a:noFill/>
        </p:spPr>
        <p:txBody>
          <a:bodyPr wrap="square" rtlCol="0">
            <a:spAutoFit/>
          </a:bodyPr>
          <a:lstStyle/>
          <a:p>
            <a:r>
              <a:rPr lang="en-US" sz="1400" dirty="0" smtClean="0">
                <a:cs typeface="Arial" pitchFamily="34" charset="0"/>
              </a:rPr>
              <a:t>Batch Applications</a:t>
            </a:r>
            <a:endParaRPr lang="en-US" sz="1400" dirty="0">
              <a:cs typeface="Arial" pitchFamily="34" charset="0"/>
            </a:endParaRPr>
          </a:p>
        </p:txBody>
      </p:sp>
    </p:spTree>
    <p:extLst>
      <p:ext uri="{BB962C8B-B14F-4D97-AF65-F5344CB8AC3E}">
        <p14:creationId xmlns:p14="http://schemas.microsoft.com/office/powerpoint/2010/main" val="2414743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25687"/>
                </a:solidFill>
              </a:rPr>
              <a:t>Client Library</a:t>
            </a:r>
            <a:endParaRPr lang="en-US" dirty="0"/>
          </a:p>
        </p:txBody>
      </p:sp>
      <p:sp>
        <p:nvSpPr>
          <p:cNvPr id="3" name="Content Placeholder 2"/>
          <p:cNvSpPr>
            <a:spLocks noGrp="1"/>
          </p:cNvSpPr>
          <p:nvPr>
            <p:ph idx="1"/>
          </p:nvPr>
        </p:nvSpPr>
        <p:spPr>
          <a:xfrm>
            <a:off x="247650" y="1752600"/>
            <a:ext cx="7753350" cy="4419600"/>
          </a:xfrm>
        </p:spPr>
        <p:txBody>
          <a:bodyPr/>
          <a:lstStyle/>
          <a:p>
            <a:r>
              <a:rPr lang="en-US" sz="2000" dirty="0"/>
              <a:t>R</a:t>
            </a:r>
            <a:r>
              <a:rPr lang="en-US" sz="2000" dirty="0" smtClean="0"/>
              <a:t>equest MATLAB programs running</a:t>
            </a:r>
            <a:br>
              <a:rPr lang="en-US" sz="2000" dirty="0" smtClean="0"/>
            </a:br>
            <a:r>
              <a:rPr lang="en-US" sz="2000" dirty="0" smtClean="0"/>
              <a:t>on MATLAB Production Server</a:t>
            </a:r>
          </a:p>
          <a:p>
            <a:pPr lvl="1"/>
            <a:endParaRPr lang="en-US" sz="800" dirty="0" smtClean="0"/>
          </a:p>
          <a:p>
            <a:pPr marL="342900" lvl="1" indent="-342900">
              <a:buSzPct val="75000"/>
              <a:buFont typeface="Wingdings" pitchFamily="2" charset="2"/>
              <a:buChar char="§"/>
            </a:pPr>
            <a:endParaRPr lang="en-US" dirty="0" smtClean="0"/>
          </a:p>
          <a:p>
            <a:pPr marL="342900" lvl="1" indent="-342900">
              <a:buSzPct val="75000"/>
              <a:buFont typeface="Wingdings" pitchFamily="2" charset="2"/>
              <a:buChar char="§"/>
            </a:pPr>
            <a:endParaRPr lang="en-US" dirty="0" smtClean="0"/>
          </a:p>
          <a:p>
            <a:pPr marL="342900" lvl="1" indent="-342900">
              <a:buSzPct val="75000"/>
              <a:buFont typeface="Wingdings" pitchFamily="2" charset="2"/>
              <a:buChar char="§"/>
            </a:pPr>
            <a:endParaRPr lang="en-US" dirty="0" smtClean="0"/>
          </a:p>
          <a:p>
            <a:endParaRPr lang="en-US" sz="2000" dirty="0" smtClean="0"/>
          </a:p>
          <a:p>
            <a:pPr marL="0" indent="0">
              <a:buNone/>
            </a:pPr>
            <a:endParaRPr lang="en-US" sz="2000" dirty="0"/>
          </a:p>
          <a:p>
            <a:r>
              <a:rPr lang="en-US" sz="2000" dirty="0" smtClean="0"/>
              <a:t>.NET and JAVA libraries </a:t>
            </a:r>
            <a:r>
              <a:rPr lang="en-US" sz="2000" dirty="0"/>
              <a:t>available</a:t>
            </a:r>
          </a:p>
          <a:p>
            <a:pPr lvl="1"/>
            <a:endParaRPr lang="en-US" dirty="0"/>
          </a:p>
          <a:p>
            <a:pPr lvl="1"/>
            <a:endParaRPr lang="en-US" dirty="0" smtClean="0"/>
          </a:p>
          <a:p>
            <a:pPr marL="457200" lvl="1" indent="0">
              <a:buNone/>
            </a:pPr>
            <a:endParaRPr lang="en-US" dirty="0"/>
          </a:p>
        </p:txBody>
      </p:sp>
      <p:cxnSp>
        <p:nvCxnSpPr>
          <p:cNvPr id="16" name="Straight Arrow Connector 15"/>
          <p:cNvCxnSpPr/>
          <p:nvPr/>
        </p:nvCxnSpPr>
        <p:spPr>
          <a:xfrm>
            <a:off x="6029981" y="3057994"/>
            <a:ext cx="54376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27897" y="3190619"/>
            <a:ext cx="545695"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Client Library w Ap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74" y="2188111"/>
            <a:ext cx="1201365" cy="121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NET oval"/>
          <p:cNvSpPr>
            <a:spLocks noChangeAspect="1" noChangeArrowheads="1"/>
          </p:cNvSpPr>
          <p:nvPr/>
        </p:nvSpPr>
        <p:spPr bwMode="auto">
          <a:xfrm>
            <a:off x="4572000" y="2962019"/>
            <a:ext cx="346075" cy="346074"/>
          </a:xfrm>
          <a:prstGeom prst="ellipse">
            <a:avLst/>
          </a:prstGeom>
          <a:solidFill>
            <a:schemeClr val="tx1"/>
          </a:solidFill>
          <a:ln w="57150">
            <a:solidFill>
              <a:schemeClr val="tx1"/>
            </a:solidFill>
            <a:round/>
            <a:headEnd/>
            <a:tailEnd/>
          </a:ln>
        </p:spPr>
        <p:txBody>
          <a:bodyPr wrap="none" anchor="ctr"/>
          <a:lstStyle/>
          <a:p>
            <a:pPr algn="ctr" eaLnBrk="1" hangingPunct="1"/>
            <a:r>
              <a:rPr lang="en-US" sz="1200" b="1" dirty="0">
                <a:solidFill>
                  <a:schemeClr val="bg2"/>
                </a:solidFill>
                <a:latin typeface="Arial" charset="0"/>
              </a:rPr>
              <a:t>.NET</a:t>
            </a:r>
            <a:endParaRPr lang="en-US" sz="1800" dirty="0">
              <a:solidFill>
                <a:schemeClr val="bg2"/>
              </a:solidFill>
              <a:latin typeface="Arial" charset="0"/>
            </a:endParaRPr>
          </a:p>
        </p:txBody>
      </p:sp>
      <p:pic>
        <p:nvPicPr>
          <p:cNvPr id="26" name="Java o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764" y="3266819"/>
            <a:ext cx="395111" cy="39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MPS Software"/>
          <p:cNvGrpSpPr/>
          <p:nvPr/>
        </p:nvGrpSpPr>
        <p:grpSpPr>
          <a:xfrm>
            <a:off x="6472850" y="2210380"/>
            <a:ext cx="2671149" cy="1166164"/>
            <a:chOff x="5211356" y="2711423"/>
            <a:chExt cx="2903618" cy="1472262"/>
          </a:xfrm>
        </p:grpSpPr>
        <p:grpSp>
          <p:nvGrpSpPr>
            <p:cNvPr id="15" name="MPS_Prod 2"/>
            <p:cNvGrpSpPr/>
            <p:nvPr/>
          </p:nvGrpSpPr>
          <p:grpSpPr>
            <a:xfrm>
              <a:off x="5211356" y="2711423"/>
              <a:ext cx="2903618" cy="1472262"/>
              <a:chOff x="5767502" y="4891116"/>
              <a:chExt cx="2538880" cy="1204884"/>
            </a:xfrm>
          </p:grpSpPr>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767502" y="4891116"/>
                <a:ext cx="2538880" cy="317996"/>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sp>
          <p:nvSpPr>
            <p:cNvPr id="18" name="Rectangle 17"/>
            <p:cNvSpPr/>
            <p:nvPr/>
          </p:nvSpPr>
          <p:spPr>
            <a:xfrm>
              <a:off x="5567445" y="3081180"/>
              <a:ext cx="783257" cy="990834"/>
            </a:xfrm>
            <a:prstGeom prst="rect">
              <a:avLst/>
            </a:prstGeom>
          </p:spPr>
          <p:txBody>
            <a:bodyPr wrap="none">
              <a:spAutoFit/>
            </a:bodyPr>
            <a:lstStyle/>
            <a:p>
              <a:pPr algn="ctr"/>
              <a:r>
                <a:rPr lang="en-US" sz="900" dirty="0" smtClean="0">
                  <a:latin typeface="Arial" pitchFamily="34" charset="0"/>
                  <a:cs typeface="Arial" pitchFamily="34" charset="0"/>
                </a:rPr>
                <a:t>Request</a:t>
              </a:r>
              <a:r>
                <a:rPr lang="en-US" sz="900" dirty="0">
                  <a:latin typeface="Arial" pitchFamily="34" charset="0"/>
                  <a:cs typeface="Arial" pitchFamily="34" charset="0"/>
                </a:rPr>
                <a:t/>
              </a:r>
              <a:br>
                <a:rPr lang="en-US" sz="900" dirty="0">
                  <a:latin typeface="Arial" pitchFamily="34" charset="0"/>
                  <a:cs typeface="Arial" pitchFamily="34" charset="0"/>
                </a:rPr>
              </a:br>
              <a:r>
                <a:rPr lang="en-US" sz="900" dirty="0" smtClean="0">
                  <a:latin typeface="Arial" pitchFamily="34" charset="0"/>
                  <a:cs typeface="Arial" pitchFamily="34" charset="0"/>
                </a:rPr>
                <a:t>Broker</a:t>
              </a:r>
            </a:p>
            <a:p>
              <a:pPr algn="ctr"/>
              <a:r>
                <a:rPr lang="en-US" sz="900" dirty="0" smtClean="0">
                  <a:latin typeface="Arial" pitchFamily="34" charset="0"/>
                  <a:cs typeface="Arial" pitchFamily="34" charset="0"/>
                </a:rPr>
                <a:t>&amp;</a:t>
              </a:r>
            </a:p>
            <a:p>
              <a:pPr algn="ctr"/>
              <a:r>
                <a:rPr lang="en-US" sz="900" dirty="0" smtClean="0">
                  <a:latin typeface="Arial" pitchFamily="34" charset="0"/>
                  <a:cs typeface="Arial" pitchFamily="34" charset="0"/>
                </a:rPr>
                <a:t>Program</a:t>
              </a:r>
              <a:br>
                <a:rPr lang="en-US" sz="900" dirty="0" smtClean="0">
                  <a:latin typeface="Arial" pitchFamily="34" charset="0"/>
                  <a:cs typeface="Arial" pitchFamily="34" charset="0"/>
                </a:rPr>
              </a:br>
              <a:r>
                <a:rPr lang="en-US" sz="900" dirty="0" smtClean="0">
                  <a:latin typeface="Arial" pitchFamily="34" charset="0"/>
                  <a:cs typeface="Arial" pitchFamily="34" charset="0"/>
                </a:rPr>
                <a:t>Manager</a:t>
              </a:r>
            </a:p>
          </p:txBody>
        </p:sp>
      </p:grpSp>
    </p:spTree>
    <p:extLst>
      <p:ext uri="{BB962C8B-B14F-4D97-AF65-F5344CB8AC3E}">
        <p14:creationId xmlns:p14="http://schemas.microsoft.com/office/powerpoint/2010/main" val="4000159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9832" y="4581128"/>
            <a:ext cx="6696744" cy="1923604"/>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682625" lvl="1" indent="-571500">
              <a:lnSpc>
                <a:spcPct val="105000"/>
              </a:lnSpc>
              <a:spcBef>
                <a:spcPts val="200"/>
              </a:spcBef>
              <a:spcAft>
                <a:spcPts val="1200"/>
              </a:spcAft>
              <a:buClr>
                <a:schemeClr val="tx2"/>
              </a:buClr>
              <a:buFont typeface="Wingdings" pitchFamily="2" charset="2"/>
              <a:buChar char="Ø"/>
            </a:pPr>
            <a:r>
              <a:rPr lang="en-US" sz="2000" dirty="0" smtClean="0">
                <a:latin typeface="+mj-lt"/>
                <a:cs typeface="Arial" pitchFamily="34" charset="0"/>
              </a:rPr>
              <a:t>Trade everything now at a known but high cost</a:t>
            </a:r>
          </a:p>
          <a:p>
            <a:pPr marL="111125" lvl="1">
              <a:lnSpc>
                <a:spcPct val="105000"/>
              </a:lnSpc>
              <a:spcBef>
                <a:spcPts val="200"/>
              </a:spcBef>
              <a:spcAft>
                <a:spcPts val="1200"/>
              </a:spcAft>
              <a:buClr>
                <a:schemeClr val="tx2"/>
              </a:buClr>
            </a:pPr>
            <a:r>
              <a:rPr lang="en-US" sz="2000" dirty="0" smtClean="0">
                <a:latin typeface="+mj-lt"/>
                <a:cs typeface="Arial" pitchFamily="34" charset="0"/>
              </a:rPr>
              <a:t> </a:t>
            </a:r>
          </a:p>
          <a:p>
            <a:pPr marL="111125" lvl="1">
              <a:lnSpc>
                <a:spcPct val="105000"/>
              </a:lnSpc>
              <a:spcBef>
                <a:spcPts val="200"/>
              </a:spcBef>
              <a:spcAft>
                <a:spcPts val="1200"/>
              </a:spcAft>
              <a:buClr>
                <a:schemeClr val="tx2"/>
              </a:buClr>
            </a:pPr>
            <a:endParaRPr lang="en-US" sz="2000" dirty="0" smtClean="0">
              <a:latin typeface="+mj-lt"/>
              <a:cs typeface="Arial" pitchFamily="34" charset="0"/>
            </a:endParaRPr>
          </a:p>
          <a:p>
            <a:pPr marL="682625" lvl="1" indent="-571500">
              <a:lnSpc>
                <a:spcPct val="105000"/>
              </a:lnSpc>
              <a:spcBef>
                <a:spcPts val="200"/>
              </a:spcBef>
              <a:spcAft>
                <a:spcPts val="1200"/>
              </a:spcAft>
              <a:buClr>
                <a:schemeClr val="tx2"/>
              </a:buClr>
              <a:buFont typeface="Wingdings" pitchFamily="2" charset="2"/>
              <a:buChar char="Ø"/>
            </a:pPr>
            <a:r>
              <a:rPr lang="en-US" sz="2000" dirty="0" smtClean="0">
                <a:latin typeface="+mj-lt"/>
                <a:cs typeface="Arial" pitchFamily="34" charset="0"/>
              </a:rPr>
              <a:t>Trade in equal sized packets over a fixed time</a:t>
            </a:r>
          </a:p>
        </p:txBody>
      </p:sp>
      <p:sp>
        <p:nvSpPr>
          <p:cNvPr id="5" name="Down Arrow 4"/>
          <p:cNvSpPr/>
          <p:nvPr/>
        </p:nvSpPr>
        <p:spPr>
          <a:xfrm>
            <a:off x="2627784" y="4581128"/>
            <a:ext cx="504056" cy="201622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smtClean="0">
              <a:latin typeface="Arial" pitchFamily="34" charset="0"/>
              <a:cs typeface="Arial" pitchFamily="34" charset="0"/>
            </a:endParaRPr>
          </a:p>
        </p:txBody>
      </p:sp>
      <p:sp>
        <p:nvSpPr>
          <p:cNvPr id="6" name="TextBox 5"/>
          <p:cNvSpPr txBox="1"/>
          <p:nvPr/>
        </p:nvSpPr>
        <p:spPr>
          <a:xfrm>
            <a:off x="3474" y="4449306"/>
            <a:ext cx="2552302" cy="707886"/>
          </a:xfrm>
          <a:prstGeom prst="rect">
            <a:avLst/>
          </a:prstGeom>
          <a:noFill/>
        </p:spPr>
        <p:txBody>
          <a:bodyPr wrap="none" rtlCol="0">
            <a:spAutoFit/>
          </a:bodyPr>
          <a:lstStyle/>
          <a:p>
            <a:r>
              <a:rPr lang="fr-FR" sz="2000" dirty="0" smtClean="0">
                <a:latin typeface="Arial" pitchFamily="34" charset="0"/>
                <a:cs typeface="Arial" pitchFamily="34" charset="0"/>
              </a:rPr>
              <a:t>High liquidation </a:t>
            </a:r>
            <a:r>
              <a:rPr lang="fr-FR" sz="2000" dirty="0" err="1" smtClean="0">
                <a:latin typeface="Arial" pitchFamily="34" charset="0"/>
                <a:cs typeface="Arial" pitchFamily="34" charset="0"/>
              </a:rPr>
              <a:t>cost</a:t>
            </a:r>
            <a:r>
              <a:rPr lang="fr-FR" sz="2000" dirty="0" smtClean="0">
                <a:latin typeface="Arial" pitchFamily="34" charset="0"/>
                <a:cs typeface="Arial" pitchFamily="34" charset="0"/>
              </a:rPr>
              <a:t>,</a:t>
            </a:r>
          </a:p>
          <a:p>
            <a:r>
              <a:rPr lang="fr-FR" sz="2000" dirty="0" err="1" smtClean="0">
                <a:latin typeface="Arial" pitchFamily="34" charset="0"/>
                <a:cs typeface="Arial" pitchFamily="34" charset="0"/>
              </a:rPr>
              <a:t>Low</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volatility</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cost</a:t>
            </a:r>
            <a:endParaRPr lang="fr-FR" sz="2000" dirty="0">
              <a:latin typeface="Arial" pitchFamily="34" charset="0"/>
              <a:cs typeface="Arial" pitchFamily="34" charset="0"/>
            </a:endParaRPr>
          </a:p>
        </p:txBody>
      </p:sp>
      <p:sp>
        <p:nvSpPr>
          <p:cNvPr id="7" name="TextBox 6"/>
          <p:cNvSpPr txBox="1"/>
          <p:nvPr/>
        </p:nvSpPr>
        <p:spPr>
          <a:xfrm>
            <a:off x="75482" y="5774150"/>
            <a:ext cx="2494594" cy="707886"/>
          </a:xfrm>
          <a:prstGeom prst="rect">
            <a:avLst/>
          </a:prstGeom>
          <a:noFill/>
        </p:spPr>
        <p:txBody>
          <a:bodyPr wrap="none" rtlCol="0">
            <a:spAutoFit/>
          </a:bodyPr>
          <a:lstStyle/>
          <a:p>
            <a:r>
              <a:rPr lang="fr-FR" sz="2000" dirty="0" err="1" smtClean="0">
                <a:latin typeface="Arial" pitchFamily="34" charset="0"/>
                <a:cs typeface="Arial" pitchFamily="34" charset="0"/>
              </a:rPr>
              <a:t>Low</a:t>
            </a:r>
            <a:r>
              <a:rPr lang="fr-FR" sz="2000" dirty="0" smtClean="0">
                <a:latin typeface="Arial" pitchFamily="34" charset="0"/>
                <a:cs typeface="Arial" pitchFamily="34" charset="0"/>
              </a:rPr>
              <a:t> liquidation </a:t>
            </a:r>
            <a:r>
              <a:rPr lang="fr-FR" sz="2000" dirty="0" err="1" smtClean="0">
                <a:latin typeface="Arial" pitchFamily="34" charset="0"/>
                <a:cs typeface="Arial" pitchFamily="34" charset="0"/>
              </a:rPr>
              <a:t>cost</a:t>
            </a:r>
            <a:r>
              <a:rPr lang="fr-FR" sz="2000" dirty="0" smtClean="0">
                <a:latin typeface="Arial" pitchFamily="34" charset="0"/>
                <a:cs typeface="Arial" pitchFamily="34" charset="0"/>
              </a:rPr>
              <a:t>,</a:t>
            </a:r>
          </a:p>
          <a:p>
            <a:r>
              <a:rPr lang="fr-FR" sz="2000" dirty="0" smtClean="0">
                <a:latin typeface="Arial" pitchFamily="34" charset="0"/>
                <a:cs typeface="Arial" pitchFamily="34" charset="0"/>
              </a:rPr>
              <a:t>High </a:t>
            </a:r>
            <a:r>
              <a:rPr lang="fr-FR" sz="2000" dirty="0" err="1" smtClean="0">
                <a:latin typeface="Arial" pitchFamily="34" charset="0"/>
                <a:cs typeface="Arial" pitchFamily="34" charset="0"/>
              </a:rPr>
              <a:t>volatility</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cost</a:t>
            </a:r>
            <a:endParaRPr lang="fr-FR" sz="2000" dirty="0">
              <a:latin typeface="Arial" pitchFamily="34" charset="0"/>
              <a:cs typeface="Arial" pitchFamily="34" charset="0"/>
            </a:endParaRPr>
          </a:p>
        </p:txBody>
      </p:sp>
      <p:sp>
        <p:nvSpPr>
          <p:cNvPr id="9" name="Oval 8"/>
          <p:cNvSpPr/>
          <p:nvPr/>
        </p:nvSpPr>
        <p:spPr>
          <a:xfrm>
            <a:off x="755576" y="2276872"/>
            <a:ext cx="2520280" cy="201622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Given</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Starting Composition</a:t>
            </a:r>
            <a:endParaRPr lang="en-US" sz="1600" dirty="0">
              <a:ln w="10160">
                <a:solidFill>
                  <a:schemeClr val="accent1"/>
                </a:solidFill>
                <a:prstDash val="solid"/>
              </a:ln>
              <a:solidFill>
                <a:schemeClr val="tx1"/>
              </a:solidFill>
              <a:effectLst>
                <a:outerShdw blurRad="38100" dist="32000" dir="5400000" algn="tl">
                  <a:srgbClr val="000000">
                    <a:alpha val="30000"/>
                  </a:srgbClr>
                </a:outerShdw>
              </a:effectLst>
            </a:endParaRPr>
          </a:p>
          <a:p>
            <a:pPr algn="ctr"/>
            <a:endParaRPr lang="fr-FR" b="1" dirty="0" smtClean="0">
              <a:solidFill>
                <a:schemeClr val="bg1"/>
              </a:solidFill>
              <a:latin typeface="Arial" pitchFamily="34" charset="0"/>
              <a:cs typeface="Arial" pitchFamily="34" charset="0"/>
            </a:endParaRPr>
          </a:p>
        </p:txBody>
      </p:sp>
      <p:sp>
        <p:nvSpPr>
          <p:cNvPr id="11" name="Oval 10"/>
          <p:cNvSpPr/>
          <p:nvPr/>
        </p:nvSpPr>
        <p:spPr>
          <a:xfrm>
            <a:off x="6084168" y="2276872"/>
            <a:ext cx="2520280" cy="201622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Specified</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Final</a:t>
            </a:r>
          </a:p>
          <a:p>
            <a:pPr algn="ct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 </a:t>
            </a:r>
            <a:r>
              <a:rPr lang="en-US" sz="1600" dirty="0">
                <a:ln w="10160">
                  <a:solidFill>
                    <a:schemeClr val="accent1"/>
                  </a:solidFill>
                  <a:prstDash val="solid"/>
                </a:ln>
                <a:solidFill>
                  <a:schemeClr val="tx1"/>
                </a:solidFill>
                <a:effectLst>
                  <a:outerShdw blurRad="38100" dist="32000" dir="5400000" algn="tl">
                    <a:srgbClr val="000000">
                      <a:alpha val="30000"/>
                    </a:srgbClr>
                  </a:outerShdw>
                </a:effectLst>
              </a:rPr>
              <a:t>C</a:t>
            </a:r>
            <a:r>
              <a:rPr lang="en-US" sz="1600" dirty="0" smtClean="0">
                <a:ln w="10160">
                  <a:solidFill>
                    <a:schemeClr val="accent1"/>
                  </a:solidFill>
                  <a:prstDash val="solid"/>
                </a:ln>
                <a:solidFill>
                  <a:schemeClr val="tx1"/>
                </a:solidFill>
                <a:effectLst>
                  <a:outerShdw blurRad="38100" dist="32000" dir="5400000" algn="tl">
                    <a:srgbClr val="000000">
                      <a:alpha val="30000"/>
                    </a:srgbClr>
                  </a:outerShdw>
                </a:effectLst>
              </a:rPr>
              <a:t>omposition</a:t>
            </a:r>
            <a:endParaRPr lang="en-US" sz="1600" dirty="0">
              <a:ln w="10160">
                <a:solidFill>
                  <a:schemeClr val="accent1"/>
                </a:solidFill>
                <a:prstDash val="solid"/>
              </a:ln>
              <a:solidFill>
                <a:schemeClr val="tx1"/>
              </a:solidFill>
              <a:effectLst>
                <a:outerShdw blurRad="38100" dist="32000" dir="5400000" algn="tl">
                  <a:srgbClr val="000000">
                    <a:alpha val="30000"/>
                  </a:srgbClr>
                </a:outerShdw>
              </a:effectLst>
            </a:endParaRPr>
          </a:p>
          <a:p>
            <a:pPr algn="ctr"/>
            <a:endParaRPr lang="fr-FR" b="1" dirty="0" smtClean="0">
              <a:solidFill>
                <a:schemeClr val="bg1"/>
              </a:solidFill>
              <a:latin typeface="Arial" pitchFamily="34" charset="0"/>
              <a:cs typeface="Arial" pitchFamily="34" charset="0"/>
            </a:endParaRPr>
          </a:p>
        </p:txBody>
      </p:sp>
      <p:sp>
        <p:nvSpPr>
          <p:cNvPr id="12" name="Curved Down Arrow 11"/>
          <p:cNvSpPr/>
          <p:nvPr/>
        </p:nvSpPr>
        <p:spPr>
          <a:xfrm>
            <a:off x="2555776" y="1628800"/>
            <a:ext cx="4320480" cy="792088"/>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smtClean="0">
              <a:solidFill>
                <a:schemeClr val="tx1"/>
              </a:solidFill>
              <a:latin typeface="Arial" pitchFamily="34" charset="0"/>
              <a:cs typeface="Arial" pitchFamily="34" charset="0"/>
            </a:endParaRPr>
          </a:p>
        </p:txBody>
      </p:sp>
      <p:sp>
        <p:nvSpPr>
          <p:cNvPr id="13" name="TextBox 12"/>
          <p:cNvSpPr txBox="1"/>
          <p:nvPr/>
        </p:nvSpPr>
        <p:spPr>
          <a:xfrm>
            <a:off x="3131840" y="1844824"/>
            <a:ext cx="2978701" cy="707886"/>
          </a:xfrm>
          <a:prstGeom prst="rect">
            <a:avLst/>
          </a:prstGeom>
          <a:noFill/>
        </p:spPr>
        <p:txBody>
          <a:bodyPr wrap="none" rtlCol="0">
            <a:spAutoFit/>
          </a:bodyPr>
          <a:lstStyle/>
          <a:p>
            <a:pPr algn="ctr"/>
            <a:r>
              <a:rPr lang="fr-FR" sz="2000" dirty="0" err="1" smtClean="0">
                <a:latin typeface="Arial" pitchFamily="34" charset="0"/>
                <a:cs typeface="Arial" pitchFamily="34" charset="0"/>
              </a:rPr>
              <a:t>Within</a:t>
            </a:r>
            <a:r>
              <a:rPr lang="fr-FR" sz="2000" dirty="0" smtClean="0">
                <a:latin typeface="Arial" pitchFamily="34" charset="0"/>
                <a:cs typeface="Arial" pitchFamily="34" charset="0"/>
              </a:rPr>
              <a:t> a </a:t>
            </a:r>
            <a:r>
              <a:rPr lang="fr-FR" sz="2000" dirty="0" err="1" smtClean="0">
                <a:latin typeface="Arial" pitchFamily="34" charset="0"/>
                <a:cs typeface="Arial" pitchFamily="34" charset="0"/>
              </a:rPr>
              <a:t>specified</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period</a:t>
            </a:r>
            <a:endParaRPr lang="fr-FR" sz="2000" dirty="0" smtClean="0">
              <a:latin typeface="Arial" pitchFamily="34" charset="0"/>
              <a:cs typeface="Arial" pitchFamily="34" charset="0"/>
            </a:endParaRPr>
          </a:p>
          <a:p>
            <a:pPr algn="ctr"/>
            <a:r>
              <a:rPr lang="fr-FR" sz="2000" dirty="0" smtClean="0">
                <a:latin typeface="Arial" pitchFamily="34" charset="0"/>
                <a:cs typeface="Arial" pitchFamily="34" charset="0"/>
              </a:rPr>
              <a:t>Of time</a:t>
            </a:r>
            <a:endParaRPr lang="fr-FR" sz="2000" dirty="0">
              <a:latin typeface="Arial" pitchFamily="34" charset="0"/>
              <a:cs typeface="Arial" pitchFamily="34" charset="0"/>
            </a:endParaRPr>
          </a:p>
        </p:txBody>
      </p:sp>
      <p:sp>
        <p:nvSpPr>
          <p:cNvPr id="14" name="Title 1"/>
          <p:cNvSpPr>
            <a:spLocks noGrp="1"/>
          </p:cNvSpPr>
          <p:nvPr>
            <p:ph type="title"/>
          </p:nvPr>
        </p:nvSpPr>
        <p:spPr>
          <a:xfrm>
            <a:off x="251520" y="260648"/>
            <a:ext cx="8077200" cy="990600"/>
          </a:xfrm>
        </p:spPr>
        <p:txBody>
          <a:bodyPr/>
          <a:lstStyle/>
          <a:p>
            <a:r>
              <a:rPr lang="fr-FR" sz="3600" dirty="0" err="1" smtClean="0"/>
              <a:t>Dilemma</a:t>
            </a:r>
            <a:r>
              <a:rPr lang="fr-FR" sz="3600" dirty="0" smtClean="0"/>
              <a:t> </a:t>
            </a:r>
            <a:r>
              <a:rPr lang="fr-FR" sz="3600" dirty="0" err="1" smtClean="0"/>
              <a:t>facing</a:t>
            </a:r>
            <a:r>
              <a:rPr lang="fr-FR" sz="3600" dirty="0" smtClean="0"/>
              <a:t> the </a:t>
            </a:r>
            <a:r>
              <a:rPr lang="fr-FR" sz="3600" dirty="0" err="1" smtClean="0"/>
              <a:t>maximization</a:t>
            </a:r>
            <a:r>
              <a:rPr lang="fr-FR" sz="3600" dirty="0" smtClean="0"/>
              <a:t> of the </a:t>
            </a:r>
            <a:r>
              <a:rPr lang="fr-FR" sz="3600" dirty="0" err="1" smtClean="0"/>
              <a:t>expected</a:t>
            </a:r>
            <a:r>
              <a:rPr lang="fr-FR" sz="3600" dirty="0" smtClean="0"/>
              <a:t> </a:t>
            </a:r>
            <a:r>
              <a:rPr lang="fr-FR" sz="3600" dirty="0" err="1" smtClean="0"/>
              <a:t>trading</a:t>
            </a:r>
            <a:r>
              <a:rPr lang="fr-FR" sz="3600" dirty="0" smtClean="0"/>
              <a:t> revenue</a:t>
            </a:r>
            <a:endParaRPr lang="fr-FR" sz="3600" dirty="0"/>
          </a:p>
        </p:txBody>
      </p:sp>
    </p:spTree>
    <p:extLst>
      <p:ext uri="{BB962C8B-B14F-4D97-AF65-F5344CB8AC3E}">
        <p14:creationId xmlns:p14="http://schemas.microsoft.com/office/powerpoint/2010/main" val="371289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304800" y="990600"/>
            <a:ext cx="8686800" cy="3276600"/>
          </a:xfrm>
          <a:prstGeom prst="roundRect">
            <a:avLst>
              <a:gd name="adj" fmla="val 4736"/>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600" b="1" dirty="0" smtClean="0">
                <a:latin typeface="Arial" pitchFamily="34" charset="0"/>
                <a:cs typeface="Arial" pitchFamily="34" charset="0"/>
              </a:rPr>
              <a:t>Development</a:t>
            </a:r>
          </a:p>
        </p:txBody>
      </p:sp>
      <p:sp>
        <p:nvSpPr>
          <p:cNvPr id="97" name="Rounded Rectangle 96"/>
          <p:cNvSpPr/>
          <p:nvPr/>
        </p:nvSpPr>
        <p:spPr>
          <a:xfrm>
            <a:off x="1981200" y="2743200"/>
            <a:ext cx="6705601" cy="1447800"/>
          </a:xfrm>
          <a:prstGeom prst="roundRect">
            <a:avLst>
              <a:gd name="adj" fmla="val 9107"/>
            </a:avLst>
          </a:prstGeom>
          <a:ln w="3175"/>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a:latin typeface="Arial" pitchFamily="34" charset="0"/>
                <a:cs typeface="Arial" pitchFamily="34" charset="0"/>
              </a:rPr>
              <a:t>Enterprise</a:t>
            </a:r>
          </a:p>
          <a:p>
            <a:r>
              <a:rPr lang="en-US" sz="1400" dirty="0">
                <a:latin typeface="Arial" pitchFamily="34" charset="0"/>
                <a:cs typeface="Arial" pitchFamily="34" charset="0"/>
              </a:rPr>
              <a:t>Application</a:t>
            </a:r>
          </a:p>
          <a:p>
            <a:r>
              <a:rPr lang="en-US" sz="1400" dirty="0">
                <a:latin typeface="Arial" pitchFamily="34" charset="0"/>
                <a:cs typeface="Arial" pitchFamily="34" charset="0"/>
              </a:rPr>
              <a:t>Developer</a:t>
            </a:r>
          </a:p>
        </p:txBody>
      </p:sp>
      <p:sp>
        <p:nvSpPr>
          <p:cNvPr id="48" name="Rounded Rectangle 47"/>
          <p:cNvSpPr/>
          <p:nvPr/>
        </p:nvSpPr>
        <p:spPr>
          <a:xfrm>
            <a:off x="304800" y="4538424"/>
            <a:ext cx="8686800" cy="2014776"/>
          </a:xfrm>
          <a:prstGeom prst="roundRect">
            <a:avLst>
              <a:gd name="adj" fmla="val 7737"/>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600" b="1" dirty="0" smtClean="0">
                <a:latin typeface="Arial" pitchFamily="34" charset="0"/>
                <a:cs typeface="Arial" pitchFamily="34" charset="0"/>
              </a:rPr>
              <a:t>Production</a:t>
            </a:r>
          </a:p>
        </p:txBody>
      </p:sp>
      <p:sp>
        <p:nvSpPr>
          <p:cNvPr id="47" name="Rounded Rectangle 46"/>
          <p:cNvSpPr/>
          <p:nvPr/>
        </p:nvSpPr>
        <p:spPr>
          <a:xfrm>
            <a:off x="1981200" y="1049446"/>
            <a:ext cx="6705601" cy="1388954"/>
          </a:xfrm>
          <a:prstGeom prst="roundRect">
            <a:avLst>
              <a:gd name="adj" fmla="val 9107"/>
            </a:avLst>
          </a:prstGeom>
          <a:ln w="3175"/>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MATLAB</a:t>
            </a:r>
          </a:p>
          <a:p>
            <a:r>
              <a:rPr lang="en-US" sz="1400" dirty="0" smtClean="0">
                <a:latin typeface="Arial" pitchFamily="34" charset="0"/>
                <a:cs typeface="Arial" pitchFamily="34" charset="0"/>
              </a:rPr>
              <a:t>Developer</a:t>
            </a:r>
          </a:p>
        </p:txBody>
      </p:sp>
      <p:sp>
        <p:nvSpPr>
          <p:cNvPr id="2" name="Title 1"/>
          <p:cNvSpPr>
            <a:spLocks noGrp="1"/>
          </p:cNvSpPr>
          <p:nvPr>
            <p:ph type="title"/>
          </p:nvPr>
        </p:nvSpPr>
        <p:spPr/>
        <p:txBody>
          <a:bodyPr/>
          <a:lstStyle/>
          <a:p>
            <a:r>
              <a:rPr lang="en-US" dirty="0" smtClean="0">
                <a:solidFill>
                  <a:srgbClr val="125687"/>
                </a:solidFill>
              </a:rPr>
              <a:t>Production Deployment Workflow</a:t>
            </a:r>
            <a:endParaRPr lang="en-US" dirty="0"/>
          </a:p>
        </p:txBody>
      </p:sp>
      <p:sp>
        <p:nvSpPr>
          <p:cNvPr id="114" name="CTF to Production Arrow"/>
          <p:cNvSpPr/>
          <p:nvPr/>
        </p:nvSpPr>
        <p:spPr>
          <a:xfrm rot="5400000">
            <a:off x="6182338" y="4239955"/>
            <a:ext cx="1014915" cy="340357"/>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4" name="MPS_Prod 2"/>
          <p:cNvGrpSpPr/>
          <p:nvPr/>
        </p:nvGrpSpPr>
        <p:grpSpPr>
          <a:xfrm>
            <a:off x="6069662" y="4926537"/>
            <a:ext cx="2658328" cy="1472262"/>
            <a:chOff x="5874740" y="4891116"/>
            <a:chExt cx="2324402" cy="1204884"/>
          </a:xfrm>
        </p:grpSpPr>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Rectangle 56"/>
            <p:cNvSpPr/>
            <p:nvPr/>
          </p:nvSpPr>
          <p:spPr>
            <a:xfrm>
              <a:off x="6078186" y="4891116"/>
              <a:ext cx="1917512" cy="261610"/>
            </a:xfrm>
            <a:prstGeom prst="rect">
              <a:avLst/>
            </a:prstGeom>
          </p:spPr>
          <p:txBody>
            <a:bodyPr wrap="none">
              <a:spAutoFit/>
            </a:bodyPr>
            <a:lstStyle/>
            <a:p>
              <a:pPr algn="ctr"/>
              <a:r>
                <a:rPr lang="en-US" sz="1100" dirty="0">
                  <a:latin typeface="Arial" pitchFamily="34" charset="0"/>
                  <a:cs typeface="Arial" pitchFamily="34" charset="0"/>
                </a:rPr>
                <a:t>MATLAB Production Server</a:t>
              </a:r>
            </a:p>
          </p:txBody>
        </p:sp>
      </p:grpSp>
      <p:grpSp>
        <p:nvGrpSpPr>
          <p:cNvPr id="93" name="MPS_Dev 2"/>
          <p:cNvGrpSpPr/>
          <p:nvPr/>
        </p:nvGrpSpPr>
        <p:grpSpPr>
          <a:xfrm>
            <a:off x="6231924" y="3227172"/>
            <a:ext cx="1948720" cy="779195"/>
            <a:chOff x="489680" y="2781567"/>
            <a:chExt cx="1948720" cy="779195"/>
          </a:xfrm>
        </p:grpSpPr>
        <p:pic>
          <p:nvPicPr>
            <p:cNvPr id="95" name="MPS_Dev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680" y="2781567"/>
              <a:ext cx="1948720" cy="77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Rectangle 95"/>
            <p:cNvSpPr/>
            <p:nvPr/>
          </p:nvSpPr>
          <p:spPr>
            <a:xfrm>
              <a:off x="520888" y="279856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6" name="CTF"/>
          <p:cNvSpPr/>
          <p:nvPr/>
        </p:nvSpPr>
        <p:spPr bwMode="auto">
          <a:xfrm>
            <a:off x="6349314" y="2667001"/>
            <a:ext cx="677585" cy="380999"/>
          </a:xfrm>
          <a:prstGeom prst="roundRect">
            <a:avLst>
              <a:gd name="adj" fmla="val 5468"/>
            </a:avLst>
          </a:prstGeom>
          <a:ln w="317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CTF</a:t>
            </a:r>
          </a:p>
        </p:txBody>
      </p:sp>
      <p:sp>
        <p:nvSpPr>
          <p:cNvPr id="115" name="App to Production Arrow"/>
          <p:cNvSpPr/>
          <p:nvPr/>
        </p:nvSpPr>
        <p:spPr>
          <a:xfrm rot="5400000">
            <a:off x="3361404" y="4432751"/>
            <a:ext cx="996548" cy="340357"/>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4" name="Dev App"/>
          <p:cNvSpPr/>
          <p:nvPr/>
        </p:nvSpPr>
        <p:spPr bwMode="auto">
          <a:xfrm>
            <a:off x="3276600" y="3048000"/>
            <a:ext cx="1143000"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Application</a:t>
            </a:r>
          </a:p>
        </p:txBody>
      </p:sp>
      <p:sp>
        <p:nvSpPr>
          <p:cNvPr id="45" name="Dev Client Lib"/>
          <p:cNvSpPr/>
          <p:nvPr/>
        </p:nvSpPr>
        <p:spPr bwMode="auto">
          <a:xfrm>
            <a:off x="3597769" y="3505200"/>
            <a:ext cx="821831" cy="5097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Client</a:t>
            </a:r>
          </a:p>
          <a:p>
            <a:pPr marR="0" indent="0" algn="ctr">
              <a:lnSpc>
                <a:spcPct val="100000"/>
              </a:lnSpc>
              <a:buClrTx/>
              <a:buSzTx/>
              <a:buFontTx/>
              <a:buNone/>
              <a:tabLst/>
            </a:pPr>
            <a:r>
              <a:rPr lang="en-US" sz="1000" dirty="0" smtClean="0">
                <a:latin typeface="Arial" pitchFamily="34" charset="0"/>
                <a:cs typeface="Arial" pitchFamily="34" charset="0"/>
              </a:rPr>
              <a:t>Library</a:t>
            </a:r>
          </a:p>
        </p:txBody>
      </p:sp>
      <p:grpSp>
        <p:nvGrpSpPr>
          <p:cNvPr id="60" name="Group 59"/>
          <p:cNvGrpSpPr/>
          <p:nvPr/>
        </p:nvGrpSpPr>
        <p:grpSpPr bwMode="auto">
          <a:xfrm>
            <a:off x="2133600" y="4671540"/>
            <a:ext cx="340724" cy="1729260"/>
            <a:chOff x="161450" y="1013940"/>
            <a:chExt cx="340724" cy="1729260"/>
          </a:xfrm>
        </p:grpSpPr>
        <p:grpSp>
          <p:nvGrpSpPr>
            <p:cNvPr id="61" name="Group 60"/>
            <p:cNvGrpSpPr/>
            <p:nvPr/>
          </p:nvGrpSpPr>
          <p:grpSpPr bwMode="auto">
            <a:xfrm>
              <a:off x="161450" y="1013940"/>
              <a:ext cx="340724" cy="338138"/>
              <a:chOff x="5640323" y="4697291"/>
              <a:chExt cx="1882071" cy="1693309"/>
            </a:xfrm>
          </p:grpSpPr>
          <p:grpSp>
            <p:nvGrpSpPr>
              <p:cNvPr id="78" name="Group 77"/>
              <p:cNvGrpSpPr/>
              <p:nvPr/>
            </p:nvGrpSpPr>
            <p:grpSpPr bwMode="auto">
              <a:xfrm>
                <a:off x="5640323" y="4697291"/>
                <a:ext cx="1882071" cy="1693309"/>
                <a:chOff x="4559429" y="4030145"/>
                <a:chExt cx="1882071" cy="1693309"/>
              </a:xfrm>
            </p:grpSpPr>
            <p:pic>
              <p:nvPicPr>
                <p:cNvPr id="8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9" name="Picture 78"/>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2" name="Group 61"/>
            <p:cNvGrpSpPr/>
            <p:nvPr/>
          </p:nvGrpSpPr>
          <p:grpSpPr bwMode="auto">
            <a:xfrm>
              <a:off x="161450" y="1338262"/>
              <a:ext cx="340724" cy="338138"/>
              <a:chOff x="5640323" y="4697291"/>
              <a:chExt cx="1882071" cy="1693309"/>
            </a:xfrm>
          </p:grpSpPr>
          <p:grpSp>
            <p:nvGrpSpPr>
              <p:cNvPr id="74" name="Group 73"/>
              <p:cNvGrpSpPr/>
              <p:nvPr/>
            </p:nvGrpSpPr>
            <p:grpSpPr bwMode="auto">
              <a:xfrm>
                <a:off x="5640323" y="4697291"/>
                <a:ext cx="1882071" cy="1693309"/>
                <a:chOff x="4559429" y="4030145"/>
                <a:chExt cx="1882071" cy="1693309"/>
              </a:xfrm>
            </p:grpSpPr>
            <p:pic>
              <p:nvPicPr>
                <p:cNvPr id="7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5" name="Picture 74"/>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3" name="Group 62"/>
            <p:cNvGrpSpPr/>
            <p:nvPr/>
          </p:nvGrpSpPr>
          <p:grpSpPr bwMode="auto">
            <a:xfrm>
              <a:off x="161450" y="2024062"/>
              <a:ext cx="340724" cy="338138"/>
              <a:chOff x="5640323" y="4697291"/>
              <a:chExt cx="1882071" cy="1693309"/>
            </a:xfrm>
          </p:grpSpPr>
          <p:grpSp>
            <p:nvGrpSpPr>
              <p:cNvPr id="70" name="Group 69"/>
              <p:cNvGrpSpPr/>
              <p:nvPr/>
            </p:nvGrpSpPr>
            <p:grpSpPr bwMode="auto">
              <a:xfrm>
                <a:off x="5640323" y="4697291"/>
                <a:ext cx="1882071" cy="1693309"/>
                <a:chOff x="4559429" y="4030145"/>
                <a:chExt cx="1882071" cy="1693309"/>
              </a:xfrm>
            </p:grpSpPr>
            <p:pic>
              <p:nvPicPr>
                <p:cNvPr id="7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 name="Picture 70"/>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64" name="Group 63"/>
            <p:cNvGrpSpPr/>
            <p:nvPr/>
          </p:nvGrpSpPr>
          <p:grpSpPr bwMode="auto">
            <a:xfrm>
              <a:off x="161450" y="2405062"/>
              <a:ext cx="340724" cy="338138"/>
              <a:chOff x="5640323" y="4697291"/>
              <a:chExt cx="1882071" cy="1693309"/>
            </a:xfrm>
          </p:grpSpPr>
          <p:grpSp>
            <p:nvGrpSpPr>
              <p:cNvPr id="66" name="Group 65"/>
              <p:cNvGrpSpPr/>
              <p:nvPr/>
            </p:nvGrpSpPr>
            <p:grpSpPr bwMode="auto">
              <a:xfrm>
                <a:off x="5640323" y="4697291"/>
                <a:ext cx="1882071" cy="1693309"/>
                <a:chOff x="4559429" y="4030145"/>
                <a:chExt cx="1882071" cy="1693309"/>
              </a:xfrm>
            </p:grpSpPr>
            <p:pic>
              <p:nvPicPr>
                <p:cNvPr id="6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7" name="Picture 66"/>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sp>
          <p:nvSpPr>
            <p:cNvPr id="65" name="TextBox 64"/>
            <p:cNvSpPr txBox="1"/>
            <p:nvPr/>
          </p:nvSpPr>
          <p:spPr bwMode="auto">
            <a:xfrm>
              <a:off x="204213" y="1665364"/>
              <a:ext cx="255198" cy="369332"/>
            </a:xfrm>
            <a:prstGeom prst="rect">
              <a:avLst/>
            </a:prstGeom>
            <a:noFill/>
          </p:spPr>
          <p:txBody>
            <a:bodyPr wrap="none" rtlCol="0">
              <a:spAutoFit/>
            </a:bodyPr>
            <a:lstStyle/>
            <a:p>
              <a:pPr>
                <a:lnSpc>
                  <a:spcPct val="30000"/>
                </a:lnSpc>
              </a:pPr>
              <a:r>
                <a:rPr lang="en-US" sz="2000" b="1" dirty="0" smtClean="0">
                  <a:latin typeface="Arial" pitchFamily="34" charset="0"/>
                  <a:cs typeface="Arial" pitchFamily="34" charset="0"/>
                </a:rPr>
                <a:t>.</a:t>
              </a:r>
            </a:p>
            <a:p>
              <a:pPr>
                <a:lnSpc>
                  <a:spcPct val="30000"/>
                </a:lnSpc>
              </a:pPr>
              <a:r>
                <a:rPr lang="en-US" sz="2000" b="1" dirty="0" smtClean="0">
                  <a:latin typeface="Arial" pitchFamily="34" charset="0"/>
                  <a:cs typeface="Arial" pitchFamily="34" charset="0"/>
                </a:rPr>
                <a:t>.</a:t>
              </a:r>
            </a:p>
            <a:p>
              <a:pPr>
                <a:lnSpc>
                  <a:spcPct val="30000"/>
                </a:lnSpc>
              </a:pPr>
              <a:r>
                <a:rPr lang="en-US" sz="2000" b="1" dirty="0">
                  <a:latin typeface="Arial" pitchFamily="34" charset="0"/>
                  <a:cs typeface="Arial" pitchFamily="34" charset="0"/>
                </a:rPr>
                <a:t>.</a:t>
              </a:r>
            </a:p>
          </p:txBody>
        </p:sp>
      </p:grpSp>
      <p:grpSp>
        <p:nvGrpSpPr>
          <p:cNvPr id="82" name="Group 81"/>
          <p:cNvGrpSpPr/>
          <p:nvPr/>
        </p:nvGrpSpPr>
        <p:grpSpPr bwMode="auto">
          <a:xfrm>
            <a:off x="2575932" y="5217522"/>
            <a:ext cx="624468" cy="686941"/>
            <a:chOff x="579864" y="1235599"/>
            <a:chExt cx="624468" cy="1321863"/>
          </a:xfrm>
        </p:grpSpPr>
        <p:cxnSp>
          <p:nvCxnSpPr>
            <p:cNvPr id="83" name="Straight Arrow Connector 82"/>
            <p:cNvCxnSpPr/>
            <p:nvPr/>
          </p:nvCxnSpPr>
          <p:spPr bwMode="auto">
            <a:xfrm>
              <a:off x="579864" y="123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bwMode="auto">
            <a:xfrm>
              <a:off x="579864" y="1599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bwMode="auto">
            <a:xfrm flipV="1">
              <a:off x="579864" y="216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flipV="1">
              <a:off x="579864" y="1980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bwMode="auto">
          <a:xfrm>
            <a:off x="4572000" y="3549090"/>
            <a:ext cx="1524000" cy="246221"/>
          </a:xfrm>
          <a:prstGeom prst="rect">
            <a:avLst/>
          </a:prstGeom>
          <a:noFill/>
        </p:spPr>
        <p:txBody>
          <a:bodyPr wrap="square" rtlCol="0">
            <a:spAutoFit/>
          </a:bodyPr>
          <a:lstStyle/>
          <a:p>
            <a:pPr algn="ctr"/>
            <a:r>
              <a:rPr lang="en-US" sz="1000" dirty="0" smtClean="0">
                <a:latin typeface="Arial" pitchFamily="34" charset="0"/>
                <a:cs typeface="Arial" pitchFamily="34" charset="0"/>
              </a:rPr>
              <a:t>Function Call</a:t>
            </a:r>
            <a:endParaRPr lang="en-US" sz="1000" dirty="0">
              <a:latin typeface="Arial" pitchFamily="34" charset="0"/>
              <a:cs typeface="Arial" pitchFamily="34" charset="0"/>
            </a:endParaRPr>
          </a:p>
        </p:txBody>
      </p:sp>
      <p:sp>
        <p:nvSpPr>
          <p:cNvPr id="87" name="Alg to Compiler Arrow"/>
          <p:cNvSpPr/>
          <p:nvPr/>
        </p:nvSpPr>
        <p:spPr>
          <a:xfrm rot="5400000">
            <a:off x="6513210" y="1410029"/>
            <a:ext cx="346339" cy="340356"/>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6" name="Algorithm"/>
          <p:cNvSpPr/>
          <p:nvPr/>
        </p:nvSpPr>
        <p:spPr bwMode="auto">
          <a:xfrm>
            <a:off x="6145834" y="1151268"/>
            <a:ext cx="1048208" cy="275266"/>
          </a:xfrm>
          <a:prstGeom prst="roundRect">
            <a:avLst>
              <a:gd name="adj" fmla="val 5468"/>
            </a:avLst>
          </a:prstGeom>
          <a:ln w="317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Algorithm</a:t>
            </a:r>
          </a:p>
        </p:txBody>
      </p:sp>
      <p:sp>
        <p:nvSpPr>
          <p:cNvPr id="99" name="Rounded Rectangle 98" hidden="1"/>
          <p:cNvSpPr/>
          <p:nvPr/>
        </p:nvSpPr>
        <p:spPr bwMode="hidden">
          <a:xfrm>
            <a:off x="6390498" y="3657601"/>
            <a:ext cx="771789" cy="6096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solidFill>
                <a:schemeClr val="tx1"/>
              </a:solidFill>
              <a:latin typeface="Arial" pitchFamily="34" charset="0"/>
              <a:cs typeface="Arial" pitchFamily="34" charset="0"/>
            </a:endParaRPr>
          </a:p>
        </p:txBody>
      </p:sp>
      <p:sp>
        <p:nvSpPr>
          <p:cNvPr id="100" name="Prod App"/>
          <p:cNvSpPr/>
          <p:nvPr/>
        </p:nvSpPr>
        <p:spPr bwMode="auto">
          <a:xfrm>
            <a:off x="3276600" y="5122468"/>
            <a:ext cx="1143000" cy="1033534"/>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Application</a:t>
            </a:r>
          </a:p>
        </p:txBody>
      </p:sp>
      <p:sp>
        <p:nvSpPr>
          <p:cNvPr id="101" name="Prod Client Lib"/>
          <p:cNvSpPr/>
          <p:nvPr/>
        </p:nvSpPr>
        <p:spPr bwMode="hidden">
          <a:xfrm>
            <a:off x="3597769" y="5545812"/>
            <a:ext cx="821831" cy="526568"/>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000" dirty="0" smtClean="0">
                <a:latin typeface="Arial" pitchFamily="34" charset="0"/>
                <a:cs typeface="Arial" pitchFamily="34" charset="0"/>
              </a:rPr>
              <a:t>Client</a:t>
            </a:r>
          </a:p>
          <a:p>
            <a:pPr marR="0" indent="0" algn="ctr">
              <a:lnSpc>
                <a:spcPct val="100000"/>
              </a:lnSpc>
              <a:buClrTx/>
              <a:buSzTx/>
              <a:buFontTx/>
              <a:buNone/>
              <a:tabLst/>
            </a:pPr>
            <a:r>
              <a:rPr lang="en-US" sz="1000" dirty="0" smtClean="0">
                <a:latin typeface="Arial" pitchFamily="34" charset="0"/>
                <a:cs typeface="Arial" pitchFamily="34" charset="0"/>
              </a:rPr>
              <a:t>Library</a:t>
            </a:r>
          </a:p>
        </p:txBody>
      </p:sp>
      <p:cxnSp>
        <p:nvCxnSpPr>
          <p:cNvPr id="59" name="Straight Arrow Connector 58"/>
          <p:cNvCxnSpPr>
            <a:stCxn id="45" idx="3"/>
          </p:cNvCxnSpPr>
          <p:nvPr/>
        </p:nvCxnSpPr>
        <p:spPr bwMode="auto">
          <a:xfrm>
            <a:off x="4419600" y="3760090"/>
            <a:ext cx="1812324" cy="0"/>
          </a:xfrm>
          <a:prstGeom prst="straightConnector1">
            <a:avLst/>
          </a:prstGeom>
          <a:ln w="19050">
            <a:solidFill>
              <a:schemeClr val="bg1">
                <a:lumMod val="50000"/>
              </a:schemeClr>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Compiler to CTF Arrow"/>
          <p:cNvSpPr/>
          <p:nvPr/>
        </p:nvSpPr>
        <p:spPr>
          <a:xfrm rot="5400000">
            <a:off x="6513210" y="2302386"/>
            <a:ext cx="346339" cy="340356"/>
          </a:xfrm>
          <a:prstGeom prst="rightArrow">
            <a:avLst>
              <a:gd name="adj1" fmla="val 50000"/>
              <a:gd name="adj2" fmla="val 50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90" name="Compiler 2"/>
          <p:cNvGrpSpPr/>
          <p:nvPr/>
        </p:nvGrpSpPr>
        <p:grpSpPr>
          <a:xfrm>
            <a:off x="6175557" y="1759788"/>
            <a:ext cx="1041021" cy="532771"/>
            <a:chOff x="5934122" y="2251338"/>
            <a:chExt cx="1041021" cy="532771"/>
          </a:xfrm>
        </p:grpSpPr>
        <p:pic>
          <p:nvPicPr>
            <p:cNvPr id="91" name="Compiler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4122" y="2251338"/>
              <a:ext cx="1041021" cy="53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6086424" y="2303102"/>
              <a:ext cx="750526" cy="430887"/>
            </a:xfrm>
            <a:prstGeom prst="rect">
              <a:avLst/>
            </a:prstGeom>
          </p:spPr>
          <p:txBody>
            <a:bodyPr wrap="none">
              <a:spAutoFit/>
            </a:bodyPr>
            <a:lstStyle/>
            <a:p>
              <a:r>
                <a:rPr lang="en-US" sz="1100" dirty="0" smtClean="0">
                  <a:latin typeface="Arial" pitchFamily="34" charset="0"/>
                  <a:cs typeface="Arial" pitchFamily="34" charset="0"/>
                </a:rPr>
                <a:t>MATLAB</a:t>
              </a:r>
            </a:p>
            <a:p>
              <a:r>
                <a:rPr lang="en-US" sz="1100" dirty="0" smtClean="0">
                  <a:latin typeface="Arial" pitchFamily="34" charset="0"/>
                  <a:cs typeface="Arial" pitchFamily="34" charset="0"/>
                </a:rPr>
                <a:t>Compiler</a:t>
              </a:r>
              <a:endParaRPr lang="en-US" sz="1100" dirty="0"/>
            </a:p>
          </p:txBody>
        </p:sp>
      </p:grpSp>
      <p:cxnSp>
        <p:nvCxnSpPr>
          <p:cNvPr id="113" name="Straight Arrow Connector 112"/>
          <p:cNvCxnSpPr/>
          <p:nvPr/>
        </p:nvCxnSpPr>
        <p:spPr bwMode="auto">
          <a:xfrm>
            <a:off x="4460790" y="5605132"/>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bwMode="auto">
          <a:xfrm>
            <a:off x="4460790" y="5743355"/>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auto">
          <a:xfrm>
            <a:off x="4460790" y="5881578"/>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bwMode="auto">
          <a:xfrm>
            <a:off x="4460790" y="6019800"/>
            <a:ext cx="1604082" cy="0"/>
          </a:xfrm>
          <a:prstGeom prst="straightConnector1">
            <a:avLst/>
          </a:prstGeom>
          <a:ln w="1905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575932" y="4893199"/>
            <a:ext cx="3436228" cy="20800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572237" y="6227879"/>
            <a:ext cx="3492635" cy="107939"/>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096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Scaled Architecture</a:t>
            </a:r>
            <a:endParaRPr lang="en-US" dirty="0"/>
          </a:p>
        </p:txBody>
      </p:sp>
      <p:sp>
        <p:nvSpPr>
          <p:cNvPr id="4" name="Load Balancer - Web"/>
          <p:cNvSpPr/>
          <p:nvPr/>
        </p:nvSpPr>
        <p:spPr>
          <a:xfrm rot="5400000">
            <a:off x="870265" y="1813936"/>
            <a:ext cx="1155071"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sp>
        <p:nvSpPr>
          <p:cNvPr id="6" name="Load Balancer - App"/>
          <p:cNvSpPr/>
          <p:nvPr/>
        </p:nvSpPr>
        <p:spPr>
          <a:xfrm rot="5400000">
            <a:off x="3005329" y="1812472"/>
            <a:ext cx="1152144"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sp>
        <p:nvSpPr>
          <p:cNvPr id="30" name="Load Balancer - MPS"/>
          <p:cNvSpPr/>
          <p:nvPr/>
        </p:nvSpPr>
        <p:spPr>
          <a:xfrm>
            <a:off x="5117240" y="3276600"/>
            <a:ext cx="1152144" cy="457200"/>
          </a:xfrm>
          <a:prstGeom prst="round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rial" pitchFamily="34" charset="0"/>
              <a:cs typeface="Arial" pitchFamily="34" charset="0"/>
            </a:endParaRPr>
          </a:p>
          <a:p>
            <a:pPr algn="ctr"/>
            <a:endParaRPr lang="en-US" sz="1100" dirty="0">
              <a:solidFill>
                <a:schemeClr val="tx1"/>
              </a:solidFill>
              <a:latin typeface="Arial" pitchFamily="34" charset="0"/>
              <a:cs typeface="Arial" pitchFamily="34" charset="0"/>
            </a:endParaRPr>
          </a:p>
          <a:p>
            <a:pPr algn="ctr"/>
            <a:r>
              <a:rPr lang="en-US" sz="1100" dirty="0" smtClean="0">
                <a:solidFill>
                  <a:schemeClr val="tx1"/>
                </a:solidFill>
                <a:latin typeface="Arial" pitchFamily="34" charset="0"/>
                <a:cs typeface="Arial" pitchFamily="34" charset="0"/>
              </a:rPr>
              <a:t>Load</a:t>
            </a:r>
            <a:br>
              <a:rPr lang="en-US" sz="1100" dirty="0" smtClean="0">
                <a:solidFill>
                  <a:schemeClr val="tx1"/>
                </a:solidFill>
                <a:latin typeface="Arial" pitchFamily="34" charset="0"/>
                <a:cs typeface="Arial" pitchFamily="34" charset="0"/>
              </a:rPr>
            </a:br>
            <a:r>
              <a:rPr lang="en-US" sz="1100" dirty="0" smtClean="0">
                <a:solidFill>
                  <a:schemeClr val="tx1"/>
                </a:solidFill>
                <a:latin typeface="Arial" pitchFamily="34" charset="0"/>
                <a:cs typeface="Arial" pitchFamily="34" charset="0"/>
              </a:rPr>
              <a:t>Balancer</a:t>
            </a:r>
          </a:p>
          <a:p>
            <a:pPr algn="ctr"/>
            <a:endParaRPr lang="en-US" sz="1100" dirty="0">
              <a:solidFill>
                <a:schemeClr val="tx1"/>
              </a:solidFill>
              <a:latin typeface="Arial" pitchFamily="34" charset="0"/>
              <a:cs typeface="Arial" pitchFamily="34" charset="0"/>
            </a:endParaRPr>
          </a:p>
          <a:p>
            <a:pPr algn="ctr"/>
            <a:endParaRPr lang="en-US" sz="1100" dirty="0" smtClean="0">
              <a:solidFill>
                <a:schemeClr val="tx1"/>
              </a:solidFill>
              <a:latin typeface="Arial" pitchFamily="34" charset="0"/>
              <a:cs typeface="Arial" pitchFamily="34" charset="0"/>
            </a:endParaRPr>
          </a:p>
        </p:txBody>
      </p:sp>
      <p:grpSp>
        <p:nvGrpSpPr>
          <p:cNvPr id="57" name="MPS 4"/>
          <p:cNvGrpSpPr/>
          <p:nvPr/>
        </p:nvGrpSpPr>
        <p:grpSpPr>
          <a:xfrm>
            <a:off x="4885472" y="4531062"/>
            <a:ext cx="2658328" cy="1472262"/>
            <a:chOff x="5334000" y="2711423"/>
            <a:chExt cx="2658328" cy="1472262"/>
          </a:xfrm>
        </p:grpSpPr>
        <p:grpSp>
          <p:nvGrpSpPr>
            <p:cNvPr id="58" name="MPS_Prod 2"/>
            <p:cNvGrpSpPr/>
            <p:nvPr/>
          </p:nvGrpSpPr>
          <p:grpSpPr>
            <a:xfrm>
              <a:off x="5334000" y="2711423"/>
              <a:ext cx="2658328" cy="1472262"/>
              <a:chOff x="5874740" y="4891116"/>
              <a:chExt cx="2324402" cy="1204884"/>
            </a:xfrm>
          </p:grpSpPr>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63"/>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9" name="Rectangle 58"/>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52" name="MPS 3"/>
          <p:cNvGrpSpPr/>
          <p:nvPr/>
        </p:nvGrpSpPr>
        <p:grpSpPr>
          <a:xfrm>
            <a:off x="4961672" y="4378662"/>
            <a:ext cx="2658328" cy="1472262"/>
            <a:chOff x="5334000" y="2711423"/>
            <a:chExt cx="2658328" cy="1472262"/>
          </a:xfrm>
        </p:grpSpPr>
        <p:grpSp>
          <p:nvGrpSpPr>
            <p:cNvPr id="53" name="MPS_Prod 2"/>
            <p:cNvGrpSpPr/>
            <p:nvPr/>
          </p:nvGrpSpPr>
          <p:grpSpPr>
            <a:xfrm>
              <a:off x="5334000" y="2711423"/>
              <a:ext cx="2658328" cy="1472262"/>
              <a:chOff x="5874740" y="4891116"/>
              <a:chExt cx="2324402" cy="1204884"/>
            </a:xfrm>
          </p:grpSpPr>
          <p:pic>
            <p:nvPicPr>
              <p:cNvPr id="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ectangle 55"/>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54" name="Rectangle 53"/>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47" name="MPS 2"/>
          <p:cNvGrpSpPr/>
          <p:nvPr/>
        </p:nvGrpSpPr>
        <p:grpSpPr>
          <a:xfrm>
            <a:off x="5037872" y="4226262"/>
            <a:ext cx="2658328" cy="1472262"/>
            <a:chOff x="5334000" y="2711423"/>
            <a:chExt cx="2658328" cy="1472262"/>
          </a:xfrm>
        </p:grpSpPr>
        <p:grpSp>
          <p:nvGrpSpPr>
            <p:cNvPr id="48" name="MPS_Prod 2"/>
            <p:cNvGrpSpPr/>
            <p:nvPr/>
          </p:nvGrpSpPr>
          <p:grpSpPr>
            <a:xfrm>
              <a:off x="5334000" y="2711423"/>
              <a:ext cx="2658328" cy="1472262"/>
              <a:chOff x="5874740" y="4891116"/>
              <a:chExt cx="2324402" cy="1204884"/>
            </a:xfrm>
          </p:grpSpPr>
          <p:pic>
            <p:nvPicPr>
              <p:cNvPr id="5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49" name="Rectangle 48"/>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grpSp>
        <p:nvGrpSpPr>
          <p:cNvPr id="42" name="MPS 1"/>
          <p:cNvGrpSpPr/>
          <p:nvPr/>
        </p:nvGrpSpPr>
        <p:grpSpPr>
          <a:xfrm>
            <a:off x="5114072" y="4073862"/>
            <a:ext cx="2658328" cy="1472262"/>
            <a:chOff x="5334000" y="2711423"/>
            <a:chExt cx="2658328" cy="1472262"/>
          </a:xfrm>
        </p:grpSpPr>
        <p:grpSp>
          <p:nvGrpSpPr>
            <p:cNvPr id="43" name="MPS_Prod 2"/>
            <p:cNvGrpSpPr/>
            <p:nvPr/>
          </p:nvGrpSpPr>
          <p:grpSpPr>
            <a:xfrm>
              <a:off x="5334000" y="2711423"/>
              <a:ext cx="2658328" cy="1472262"/>
              <a:chOff x="5874740" y="4891116"/>
              <a:chExt cx="2324402" cy="1204884"/>
            </a:xfrm>
          </p:grpSpPr>
          <p:pic>
            <p:nvPicPr>
              <p:cNvPr id="4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Rectangle 45"/>
              <p:cNvSpPr/>
              <p:nvPr/>
            </p:nvSpPr>
            <p:spPr>
              <a:xfrm>
                <a:off x="6078186" y="4891116"/>
                <a:ext cx="1917512" cy="261610"/>
              </a:xfrm>
              <a:prstGeom prst="rect">
                <a:avLst/>
              </a:prstGeom>
            </p:spPr>
            <p:txBody>
              <a:bodyPr wrap="none">
                <a:spAutoFit/>
              </a:bodyPr>
              <a:lstStyle/>
              <a:p>
                <a:pPr algn="ctr"/>
                <a:r>
                  <a:rPr lang="en-US" sz="1100" dirty="0" smtClean="0">
                    <a:latin typeface="Arial" pitchFamily="34" charset="0"/>
                    <a:cs typeface="Arial" pitchFamily="34" charset="0"/>
                  </a:rPr>
                  <a:t>MATLAB Production Server</a:t>
                </a:r>
                <a:endParaRPr lang="en-US" sz="1100" dirty="0">
                  <a:latin typeface="Arial" pitchFamily="34" charset="0"/>
                  <a:cs typeface="Arial" pitchFamily="34" charset="0"/>
                </a:endParaRPr>
              </a:p>
            </p:txBody>
          </p:sp>
        </p:grpSp>
        <p:sp>
          <p:nvSpPr>
            <p:cNvPr id="44" name="Rectangle 43"/>
            <p:cNvSpPr/>
            <p:nvPr/>
          </p:nvSpPr>
          <p:spPr>
            <a:xfrm>
              <a:off x="5588618" y="3116885"/>
              <a:ext cx="740908" cy="938719"/>
            </a:xfrm>
            <a:prstGeom prst="rect">
              <a:avLst/>
            </a:prstGeom>
          </p:spPr>
          <p:txBody>
            <a:bodyPr wrap="none">
              <a:spAutoFit/>
            </a:bodyPr>
            <a:lstStyle/>
            <a:p>
              <a:pPr algn="ctr"/>
              <a:r>
                <a:rPr lang="en-US" sz="1100" dirty="0" smtClean="0">
                  <a:latin typeface="Arial" pitchFamily="34" charset="0"/>
                  <a:cs typeface="Arial" pitchFamily="34" charset="0"/>
                </a:rPr>
                <a:t>Request</a:t>
              </a:r>
              <a:r>
                <a:rPr lang="en-US" sz="1100" dirty="0">
                  <a:latin typeface="Arial" pitchFamily="34" charset="0"/>
                  <a:cs typeface="Arial" pitchFamily="34" charset="0"/>
                </a:rPr>
                <a:t/>
              </a:r>
              <a:br>
                <a:rPr lang="en-US" sz="1100" dirty="0">
                  <a:latin typeface="Arial" pitchFamily="34" charset="0"/>
                  <a:cs typeface="Arial" pitchFamily="34" charset="0"/>
                </a:rPr>
              </a:br>
              <a:r>
                <a:rPr lang="en-US" sz="1100" dirty="0" smtClean="0">
                  <a:latin typeface="Arial" pitchFamily="34" charset="0"/>
                  <a:cs typeface="Arial" pitchFamily="34" charset="0"/>
                </a:rPr>
                <a:t>Broker</a:t>
              </a:r>
            </a:p>
            <a:p>
              <a:pPr algn="ctr"/>
              <a:r>
                <a:rPr lang="en-US" sz="1100" dirty="0" smtClean="0">
                  <a:latin typeface="Arial" pitchFamily="34" charset="0"/>
                  <a:cs typeface="Arial" pitchFamily="34" charset="0"/>
                </a:rPr>
                <a:t>&amp;</a:t>
              </a:r>
            </a:p>
            <a:p>
              <a:pPr algn="ctr"/>
              <a:r>
                <a:rPr lang="en-US" sz="1100" dirty="0" smtClean="0">
                  <a:latin typeface="Arial" pitchFamily="34" charset="0"/>
                  <a:cs typeface="Arial" pitchFamily="34" charset="0"/>
                </a:rPr>
                <a:t>Program</a:t>
              </a:r>
              <a:br>
                <a:rPr lang="en-US" sz="1100" dirty="0" smtClean="0">
                  <a:latin typeface="Arial" pitchFamily="34" charset="0"/>
                  <a:cs typeface="Arial" pitchFamily="34" charset="0"/>
                </a:rPr>
              </a:br>
              <a:r>
                <a:rPr lang="en-US" sz="1100" dirty="0" smtClean="0">
                  <a:latin typeface="Arial" pitchFamily="34" charset="0"/>
                  <a:cs typeface="Arial" pitchFamily="34" charset="0"/>
                </a:rPr>
                <a:t>Manager</a:t>
              </a:r>
            </a:p>
          </p:txBody>
        </p:sp>
      </p:grpSp>
      <p:sp>
        <p:nvSpPr>
          <p:cNvPr id="75" name="Dev App"/>
          <p:cNvSpPr/>
          <p:nvPr/>
        </p:nvSpPr>
        <p:spPr bwMode="auto">
          <a:xfrm>
            <a:off x="2057401" y="16632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6" name="Dev App"/>
          <p:cNvSpPr/>
          <p:nvPr/>
        </p:nvSpPr>
        <p:spPr bwMode="auto">
          <a:xfrm>
            <a:off x="2133601" y="15870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7" name="Dev App"/>
          <p:cNvSpPr/>
          <p:nvPr/>
        </p:nvSpPr>
        <p:spPr bwMode="auto">
          <a:xfrm>
            <a:off x="2209801" y="1510879"/>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8" name="Dev App"/>
          <p:cNvSpPr/>
          <p:nvPr/>
        </p:nvSpPr>
        <p:spPr bwMode="auto">
          <a:xfrm>
            <a:off x="2287395" y="1436422"/>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Web</a:t>
            </a:r>
          </a:p>
          <a:p>
            <a:pPr algn="ctr"/>
            <a:r>
              <a:rPr lang="en-US" sz="1000" dirty="0" smtClean="0">
                <a:latin typeface="Arial" pitchFamily="34" charset="0"/>
                <a:cs typeface="Arial" pitchFamily="34" charset="0"/>
              </a:rPr>
              <a:t>Server</a:t>
            </a:r>
          </a:p>
        </p:txBody>
      </p:sp>
      <p:sp>
        <p:nvSpPr>
          <p:cNvPr id="79" name="Dev App"/>
          <p:cNvSpPr/>
          <p:nvPr/>
        </p:nvSpPr>
        <p:spPr bwMode="auto">
          <a:xfrm>
            <a:off x="4191001" y="1663278"/>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0" name="Dev App"/>
          <p:cNvSpPr/>
          <p:nvPr/>
        </p:nvSpPr>
        <p:spPr bwMode="auto">
          <a:xfrm>
            <a:off x="4267201" y="15853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1" name="Dev App"/>
          <p:cNvSpPr/>
          <p:nvPr/>
        </p:nvSpPr>
        <p:spPr bwMode="auto">
          <a:xfrm>
            <a:off x="4343401" y="15091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2" name="Dev App"/>
          <p:cNvSpPr/>
          <p:nvPr/>
        </p:nvSpPr>
        <p:spPr bwMode="auto">
          <a:xfrm>
            <a:off x="4418207" y="1432936"/>
            <a:ext cx="687194" cy="1065057"/>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App</a:t>
            </a:r>
          </a:p>
          <a:p>
            <a:pPr algn="ctr"/>
            <a:r>
              <a:rPr lang="en-US" sz="1000" dirty="0" smtClean="0">
                <a:latin typeface="Arial" pitchFamily="34" charset="0"/>
                <a:cs typeface="Arial" pitchFamily="34" charset="0"/>
              </a:rPr>
              <a:t>Server</a:t>
            </a:r>
          </a:p>
        </p:txBody>
      </p:sp>
      <p:sp>
        <p:nvSpPr>
          <p:cNvPr id="83" name="DMZ1"/>
          <p:cNvSpPr/>
          <p:nvPr/>
        </p:nvSpPr>
        <p:spPr>
          <a:xfrm>
            <a:off x="1021266" y="1066800"/>
            <a:ext cx="2104058" cy="5638800"/>
          </a:xfrm>
          <a:prstGeom prst="roundRect">
            <a:avLst>
              <a:gd name="adj" fmla="val 7109"/>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solidFill>
                  <a:schemeClr val="tx1"/>
                </a:solidFill>
                <a:latin typeface="Arial" pitchFamily="34" charset="0"/>
                <a:cs typeface="Arial" pitchFamily="34" charset="0"/>
              </a:rPr>
              <a:t>DMZ 1</a:t>
            </a:r>
          </a:p>
        </p:txBody>
      </p:sp>
      <p:grpSp>
        <p:nvGrpSpPr>
          <p:cNvPr id="134" name="Database Server"/>
          <p:cNvGrpSpPr/>
          <p:nvPr/>
        </p:nvGrpSpPr>
        <p:grpSpPr>
          <a:xfrm>
            <a:off x="6324600" y="1441174"/>
            <a:ext cx="2114244" cy="1287162"/>
            <a:chOff x="4572001" y="1989438"/>
            <a:chExt cx="2114244" cy="1287162"/>
          </a:xfrm>
        </p:grpSpPr>
        <p:sp>
          <p:nvSpPr>
            <p:cNvPr id="114" name="Dev App"/>
            <p:cNvSpPr/>
            <p:nvPr/>
          </p:nvSpPr>
          <p:spPr bwMode="auto">
            <a:xfrm>
              <a:off x="4572001" y="1989438"/>
              <a:ext cx="2114244" cy="1287162"/>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Database Server</a:t>
              </a:r>
            </a:p>
          </p:txBody>
        </p:sp>
        <p:grpSp>
          <p:nvGrpSpPr>
            <p:cNvPr id="108" name="Group 107"/>
            <p:cNvGrpSpPr/>
            <p:nvPr/>
          </p:nvGrpSpPr>
          <p:grpSpPr>
            <a:xfrm>
              <a:off x="4791404" y="2728866"/>
              <a:ext cx="1654778" cy="467484"/>
              <a:chOff x="3657600" y="5700666"/>
              <a:chExt cx="1654778" cy="424687"/>
            </a:xfrm>
          </p:grpSpPr>
          <p:pic>
            <p:nvPicPr>
              <p:cNvPr id="110"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5707833"/>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1"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8822" y="5715000"/>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12" name="Picture 4"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0043" y="5700666"/>
                <a:ext cx="392335" cy="41035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grpSp>
      <p:graphicFrame>
        <p:nvGraphicFramePr>
          <p:cNvPr id="113" name="Database Table"/>
          <p:cNvGraphicFramePr>
            <a:graphicFrameLocks noGrp="1"/>
          </p:cNvGraphicFramePr>
          <p:nvPr>
            <p:extLst>
              <p:ext uri="{D42A27DB-BD31-4B8C-83A1-F6EECF244321}">
                <p14:modId xmlns:p14="http://schemas.microsoft.com/office/powerpoint/2010/main" val="266505059"/>
              </p:ext>
            </p:extLst>
          </p:nvPr>
        </p:nvGraphicFramePr>
        <p:xfrm>
          <a:off x="6533844" y="1968949"/>
          <a:ext cx="773046" cy="524808"/>
        </p:xfrm>
        <a:graphic>
          <a:graphicData uri="http://schemas.openxmlformats.org/drawingml/2006/table">
            <a:tbl>
              <a:tblPr firstRow="1" bandRow="1">
                <a:tableStyleId>{69CF1AB2-1976-4502-BF36-3FF5EA218861}</a:tableStyleId>
              </a:tblPr>
              <a:tblGrid>
                <a:gridCol w="257682"/>
                <a:gridCol w="257682"/>
                <a:gridCol w="257682"/>
              </a:tblGrid>
              <a:tr h="174936">
                <a:tc>
                  <a:txBody>
                    <a:bodyPr/>
                    <a:lstStyle/>
                    <a:p>
                      <a:endParaRPr lang="en-US" sz="400" dirty="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dirty="0"/>
                    </a:p>
                  </a:txBody>
                  <a:tcPr/>
                </a:tc>
                <a:tc>
                  <a:txBody>
                    <a:bodyPr/>
                    <a:lstStyle/>
                    <a:p>
                      <a:endParaRPr lang="en-US" sz="400" dirty="0"/>
                    </a:p>
                  </a:txBody>
                  <a:tcPr/>
                </a:tc>
              </a:tr>
              <a:tr h="174936">
                <a:tc>
                  <a:txBody>
                    <a:bodyPr/>
                    <a:lstStyle/>
                    <a:p>
                      <a:endParaRPr lang="en-US" sz="400"/>
                    </a:p>
                  </a:txBody>
                  <a:tcPr/>
                </a:tc>
                <a:tc>
                  <a:txBody>
                    <a:bodyPr/>
                    <a:lstStyle/>
                    <a:p>
                      <a:endParaRPr lang="en-US" sz="400"/>
                    </a:p>
                  </a:txBody>
                  <a:tcPr/>
                </a:tc>
                <a:tc>
                  <a:txBody>
                    <a:bodyPr/>
                    <a:lstStyle/>
                    <a:p>
                      <a:endParaRPr lang="en-US" sz="400" dirty="0"/>
                    </a:p>
                  </a:txBody>
                  <a:tcPr/>
                </a:tc>
              </a:tr>
            </a:tbl>
          </a:graphicData>
        </a:graphic>
      </p:graphicFrame>
      <p:sp>
        <p:nvSpPr>
          <p:cNvPr id="132" name="DMZ2"/>
          <p:cNvSpPr/>
          <p:nvPr/>
        </p:nvSpPr>
        <p:spPr>
          <a:xfrm>
            <a:off x="3199276" y="1066800"/>
            <a:ext cx="5487524" cy="5638800"/>
          </a:xfrm>
          <a:prstGeom prst="roundRect">
            <a:avLst>
              <a:gd name="adj" fmla="val 2842"/>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solidFill>
                  <a:schemeClr val="tx1"/>
                </a:solidFill>
                <a:latin typeface="Arial" pitchFamily="34" charset="0"/>
                <a:cs typeface="Arial" pitchFamily="34" charset="0"/>
              </a:rPr>
              <a:t>DMZ 2</a:t>
            </a:r>
          </a:p>
        </p:txBody>
      </p:sp>
      <p:sp>
        <p:nvSpPr>
          <p:cNvPr id="135" name="Left-Right Arrow 134"/>
          <p:cNvSpPr/>
          <p:nvPr/>
        </p:nvSpPr>
        <p:spPr>
          <a:xfrm>
            <a:off x="1683610" y="1890275"/>
            <a:ext cx="533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6" name="Left-Right Arrow 135"/>
          <p:cNvSpPr/>
          <p:nvPr/>
        </p:nvSpPr>
        <p:spPr>
          <a:xfrm>
            <a:off x="3824418" y="1890275"/>
            <a:ext cx="533400"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7" name="Left-Right Arrow 136"/>
          <p:cNvSpPr/>
          <p:nvPr/>
        </p:nvSpPr>
        <p:spPr>
          <a:xfrm>
            <a:off x="2974588" y="1890275"/>
            <a:ext cx="404321"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8" name="App to Database Arrow"/>
          <p:cNvSpPr/>
          <p:nvPr/>
        </p:nvSpPr>
        <p:spPr>
          <a:xfrm>
            <a:off x="5105400" y="1887940"/>
            <a:ext cx="1238556"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5" name="Left-Up Arrow 154"/>
          <p:cNvSpPr/>
          <p:nvPr/>
        </p:nvSpPr>
        <p:spPr>
          <a:xfrm flipV="1">
            <a:off x="5112445" y="2188489"/>
            <a:ext cx="526355" cy="1088110"/>
          </a:xfrm>
          <a:prstGeom prst="leftUpArrow">
            <a:avLst>
              <a:gd name="adj1" fmla="val 30630"/>
              <a:gd name="adj2" fmla="val 30264"/>
              <a:gd name="adj3" fmla="val 23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8" name="MPS to Database Arrow"/>
          <p:cNvSpPr/>
          <p:nvPr/>
        </p:nvSpPr>
        <p:spPr>
          <a:xfrm rot="16200000">
            <a:off x="5554647" y="3750699"/>
            <a:ext cx="340062"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2" name="License Mgr 3"/>
          <p:cNvSpPr/>
          <p:nvPr/>
        </p:nvSpPr>
        <p:spPr bwMode="auto">
          <a:xfrm>
            <a:off x="4711823" y="6248400"/>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endParaRPr lang="en-US" sz="1000" dirty="0" smtClean="0">
              <a:latin typeface="Arial" pitchFamily="34" charset="0"/>
              <a:cs typeface="Arial" pitchFamily="34" charset="0"/>
            </a:endParaRPr>
          </a:p>
        </p:txBody>
      </p:sp>
      <p:sp>
        <p:nvSpPr>
          <p:cNvPr id="163" name="License Mgr 2"/>
          <p:cNvSpPr/>
          <p:nvPr/>
        </p:nvSpPr>
        <p:spPr bwMode="auto">
          <a:xfrm>
            <a:off x="4788023" y="6204122"/>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endParaRPr lang="en-US" sz="1000" dirty="0" smtClean="0">
              <a:latin typeface="Arial" pitchFamily="34" charset="0"/>
              <a:cs typeface="Arial" pitchFamily="34" charset="0"/>
            </a:endParaRPr>
          </a:p>
        </p:txBody>
      </p:sp>
      <p:sp>
        <p:nvSpPr>
          <p:cNvPr id="164" name="License Mgr 1"/>
          <p:cNvSpPr/>
          <p:nvPr/>
        </p:nvSpPr>
        <p:spPr bwMode="auto">
          <a:xfrm>
            <a:off x="4867236" y="6163962"/>
            <a:ext cx="774434" cy="381000"/>
          </a:xfrm>
          <a:prstGeom prst="roundRect">
            <a:avLst>
              <a:gd name="adj" fmla="val 4281"/>
            </a:avLst>
          </a:prstGeom>
          <a:solidFill>
            <a:schemeClr val="bg1"/>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1" compatLnSpc="1">
            <a:prstTxWarp prst="textNoShape">
              <a:avLst/>
            </a:prstTxWarp>
          </a:bodyPr>
          <a:lstStyle/>
          <a:p>
            <a:pPr algn="ctr"/>
            <a:r>
              <a:rPr lang="en-US" sz="1000" dirty="0" smtClean="0">
                <a:latin typeface="Arial" pitchFamily="34" charset="0"/>
                <a:cs typeface="Arial" pitchFamily="34" charset="0"/>
              </a:rPr>
              <a:t>License</a:t>
            </a:r>
          </a:p>
          <a:p>
            <a:pPr algn="ctr"/>
            <a:r>
              <a:rPr lang="en-US" sz="1000" dirty="0" smtClean="0">
                <a:latin typeface="Arial" pitchFamily="34" charset="0"/>
                <a:cs typeface="Arial" pitchFamily="34" charset="0"/>
              </a:rPr>
              <a:t>Manager</a:t>
            </a:r>
          </a:p>
        </p:txBody>
      </p:sp>
      <p:sp>
        <p:nvSpPr>
          <p:cNvPr id="168" name="License Mgr Arrow"/>
          <p:cNvSpPr/>
          <p:nvPr/>
        </p:nvSpPr>
        <p:spPr>
          <a:xfrm>
            <a:off x="5140703" y="5722843"/>
            <a:ext cx="196167" cy="43288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nvGrpSpPr>
          <p:cNvPr id="169" name="Group 168"/>
          <p:cNvGrpSpPr/>
          <p:nvPr/>
        </p:nvGrpSpPr>
        <p:grpSpPr bwMode="auto">
          <a:xfrm>
            <a:off x="228600" y="1127478"/>
            <a:ext cx="340724" cy="1729260"/>
            <a:chOff x="161450" y="1013940"/>
            <a:chExt cx="340724" cy="1729260"/>
          </a:xfrm>
        </p:grpSpPr>
        <p:grpSp>
          <p:nvGrpSpPr>
            <p:cNvPr id="170" name="Group 169"/>
            <p:cNvGrpSpPr/>
            <p:nvPr/>
          </p:nvGrpSpPr>
          <p:grpSpPr bwMode="auto">
            <a:xfrm>
              <a:off x="161450" y="1013940"/>
              <a:ext cx="340724" cy="338138"/>
              <a:chOff x="5640323" y="4697291"/>
              <a:chExt cx="1882071" cy="1693309"/>
            </a:xfrm>
          </p:grpSpPr>
          <p:grpSp>
            <p:nvGrpSpPr>
              <p:cNvPr id="187" name="Group 186"/>
              <p:cNvGrpSpPr/>
              <p:nvPr/>
            </p:nvGrpSpPr>
            <p:grpSpPr bwMode="auto">
              <a:xfrm>
                <a:off x="5640323" y="4697291"/>
                <a:ext cx="1882071" cy="1693309"/>
                <a:chOff x="4559429" y="4030145"/>
                <a:chExt cx="1882071" cy="1693309"/>
              </a:xfrm>
            </p:grpSpPr>
            <p:pic>
              <p:nvPicPr>
                <p:cNvPr id="18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8" name="Picture 187"/>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1" name="Group 170"/>
            <p:cNvGrpSpPr/>
            <p:nvPr/>
          </p:nvGrpSpPr>
          <p:grpSpPr bwMode="auto">
            <a:xfrm>
              <a:off x="161450" y="1338262"/>
              <a:ext cx="340724" cy="338138"/>
              <a:chOff x="5640323" y="4697291"/>
              <a:chExt cx="1882071" cy="1693309"/>
            </a:xfrm>
          </p:grpSpPr>
          <p:grpSp>
            <p:nvGrpSpPr>
              <p:cNvPr id="183" name="Group 182"/>
              <p:cNvGrpSpPr/>
              <p:nvPr/>
            </p:nvGrpSpPr>
            <p:grpSpPr bwMode="auto">
              <a:xfrm>
                <a:off x="5640323" y="4697291"/>
                <a:ext cx="1882071" cy="1693309"/>
                <a:chOff x="4559429" y="4030145"/>
                <a:chExt cx="1882071" cy="1693309"/>
              </a:xfrm>
            </p:grpSpPr>
            <p:pic>
              <p:nvPicPr>
                <p:cNvPr id="18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4" name="Picture 183"/>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2" name="Group 171"/>
            <p:cNvGrpSpPr/>
            <p:nvPr/>
          </p:nvGrpSpPr>
          <p:grpSpPr bwMode="auto">
            <a:xfrm>
              <a:off x="161450" y="2024062"/>
              <a:ext cx="340724" cy="338138"/>
              <a:chOff x="5640323" y="4697291"/>
              <a:chExt cx="1882071" cy="1693309"/>
            </a:xfrm>
          </p:grpSpPr>
          <p:grpSp>
            <p:nvGrpSpPr>
              <p:cNvPr id="179" name="Group 178"/>
              <p:cNvGrpSpPr/>
              <p:nvPr/>
            </p:nvGrpSpPr>
            <p:grpSpPr bwMode="auto">
              <a:xfrm>
                <a:off x="5640323" y="4697291"/>
                <a:ext cx="1882071" cy="1693309"/>
                <a:chOff x="4559429" y="4030145"/>
                <a:chExt cx="1882071" cy="1693309"/>
              </a:xfrm>
            </p:grpSpPr>
            <p:pic>
              <p:nvPicPr>
                <p:cNvPr id="18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0" name="Picture 179"/>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grpSp>
          <p:nvGrpSpPr>
            <p:cNvPr id="173" name="Group 172"/>
            <p:cNvGrpSpPr/>
            <p:nvPr/>
          </p:nvGrpSpPr>
          <p:grpSpPr bwMode="auto">
            <a:xfrm>
              <a:off x="161450" y="2405062"/>
              <a:ext cx="340724" cy="338138"/>
              <a:chOff x="5640323" y="4697291"/>
              <a:chExt cx="1882071" cy="1693309"/>
            </a:xfrm>
          </p:grpSpPr>
          <p:grpSp>
            <p:nvGrpSpPr>
              <p:cNvPr id="175" name="Group 174"/>
              <p:cNvGrpSpPr/>
              <p:nvPr/>
            </p:nvGrpSpPr>
            <p:grpSpPr bwMode="auto">
              <a:xfrm>
                <a:off x="5640323" y="4697291"/>
                <a:ext cx="1882071" cy="1693309"/>
                <a:chOff x="4559429" y="4030145"/>
                <a:chExt cx="1882071" cy="1693309"/>
              </a:xfrm>
            </p:grpSpPr>
            <p:pic>
              <p:nvPicPr>
                <p:cNvPr id="17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429" y="4030145"/>
                  <a:ext cx="1882071" cy="169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0" y="4862511"/>
                  <a:ext cx="971555" cy="566734"/>
                </a:xfrm>
                <a:prstGeom prst="rect">
                  <a:avLst/>
                </a:prstGeom>
                <a:noFill/>
                <a:ln>
                  <a:noFill/>
                </a:ln>
                <a:effectLst/>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6" name="Picture 175"/>
              <p:cNvPicPr>
                <a:picLocks noChangeAspect="1" noChangeArrowheads="1"/>
              </p:cNvPicPr>
              <p:nvPr/>
            </p:nvPicPr>
            <p:blipFill>
              <a:blip r:embed="rId7" cstate="print"/>
              <a:srcRect/>
              <a:stretch>
                <a:fillRect/>
              </a:stretch>
            </p:blipFill>
            <p:spPr bwMode="auto">
              <a:xfrm>
                <a:off x="6138664" y="5524657"/>
                <a:ext cx="963756" cy="565298"/>
              </a:xfrm>
              <a:prstGeom prst="rect">
                <a:avLst/>
              </a:prstGeom>
              <a:noFill/>
              <a:ln w="9525">
                <a:solidFill>
                  <a:schemeClr val="accent2"/>
                </a:solidFill>
                <a:miter lim="800000"/>
                <a:headEnd/>
                <a:tailEnd/>
              </a:ln>
              <a:scene3d>
                <a:camera prst="isometricRightUp"/>
                <a:lightRig rig="threePt" dir="t"/>
              </a:scene3d>
            </p:spPr>
          </p:pic>
        </p:grpSp>
        <p:sp>
          <p:nvSpPr>
            <p:cNvPr id="174" name="TextBox 173"/>
            <p:cNvSpPr txBox="1"/>
            <p:nvPr/>
          </p:nvSpPr>
          <p:spPr bwMode="auto">
            <a:xfrm>
              <a:off x="204213" y="1665364"/>
              <a:ext cx="255198" cy="369332"/>
            </a:xfrm>
            <a:prstGeom prst="rect">
              <a:avLst/>
            </a:prstGeom>
            <a:noFill/>
          </p:spPr>
          <p:txBody>
            <a:bodyPr wrap="none" rtlCol="0">
              <a:spAutoFit/>
            </a:bodyPr>
            <a:lstStyle/>
            <a:p>
              <a:pPr>
                <a:lnSpc>
                  <a:spcPct val="30000"/>
                </a:lnSpc>
              </a:pPr>
              <a:r>
                <a:rPr lang="en-US" sz="2000" b="1" dirty="0" smtClean="0">
                  <a:latin typeface="Arial" pitchFamily="34" charset="0"/>
                  <a:cs typeface="Arial" pitchFamily="34" charset="0"/>
                </a:rPr>
                <a:t>.</a:t>
              </a:r>
            </a:p>
            <a:p>
              <a:pPr>
                <a:lnSpc>
                  <a:spcPct val="30000"/>
                </a:lnSpc>
              </a:pPr>
              <a:r>
                <a:rPr lang="en-US" sz="2000" b="1" dirty="0" smtClean="0">
                  <a:latin typeface="Arial" pitchFamily="34" charset="0"/>
                  <a:cs typeface="Arial" pitchFamily="34" charset="0"/>
                </a:rPr>
                <a:t>.</a:t>
              </a:r>
            </a:p>
            <a:p>
              <a:pPr>
                <a:lnSpc>
                  <a:spcPct val="30000"/>
                </a:lnSpc>
              </a:pPr>
              <a:r>
                <a:rPr lang="en-US" sz="2000" b="1" dirty="0">
                  <a:latin typeface="Arial" pitchFamily="34" charset="0"/>
                  <a:cs typeface="Arial" pitchFamily="34" charset="0"/>
                </a:rPr>
                <a:t>.</a:t>
              </a:r>
            </a:p>
          </p:txBody>
        </p:sp>
      </p:grpSp>
      <p:grpSp>
        <p:nvGrpSpPr>
          <p:cNvPr id="191" name="Group 190"/>
          <p:cNvGrpSpPr/>
          <p:nvPr/>
        </p:nvGrpSpPr>
        <p:grpSpPr bwMode="auto">
          <a:xfrm>
            <a:off x="685800" y="1382475"/>
            <a:ext cx="457200" cy="1321863"/>
            <a:chOff x="579864" y="1235599"/>
            <a:chExt cx="624468" cy="1321863"/>
          </a:xfrm>
        </p:grpSpPr>
        <p:cxnSp>
          <p:nvCxnSpPr>
            <p:cNvPr id="192" name="Straight Arrow Connector 191"/>
            <p:cNvCxnSpPr/>
            <p:nvPr/>
          </p:nvCxnSpPr>
          <p:spPr bwMode="auto">
            <a:xfrm>
              <a:off x="579864" y="123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bwMode="auto">
            <a:xfrm>
              <a:off x="579864" y="1599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bwMode="auto">
            <a:xfrm flipV="1">
              <a:off x="579864" y="2165599"/>
              <a:ext cx="624468" cy="391863"/>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bwMode="auto">
            <a:xfrm flipV="1">
              <a:off x="579864" y="1980394"/>
              <a:ext cx="624468" cy="196068"/>
            </a:xfrm>
            <a:prstGeom prst="straightConnector1">
              <a:avLst/>
            </a:prstGeom>
            <a:ln w="127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196" name="Left-Up Arrow 195"/>
          <p:cNvSpPr/>
          <p:nvPr/>
        </p:nvSpPr>
        <p:spPr>
          <a:xfrm flipH="1" flipV="1">
            <a:off x="5798245" y="2190398"/>
            <a:ext cx="526355" cy="1088110"/>
          </a:xfrm>
          <a:prstGeom prst="leftUpArrow">
            <a:avLst>
              <a:gd name="adj1" fmla="val 30629"/>
              <a:gd name="adj2" fmla="val 30264"/>
              <a:gd name="adj3" fmla="val 23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97" name="MPS to Database Arrow"/>
          <p:cNvSpPr/>
          <p:nvPr/>
        </p:nvSpPr>
        <p:spPr>
          <a:xfrm rot="16200000">
            <a:off x="6418811" y="3250071"/>
            <a:ext cx="1341318" cy="30626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84" name="Auto Deploy Repository" descr="C:\Users\doswill\AppData\Local\Microsoft\Windows\Temporary Internet Files\Content.IE5\XU3UYZI5\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0270" y="6146464"/>
            <a:ext cx="381000" cy="398498"/>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6248399" y="6253854"/>
            <a:ext cx="1219201" cy="400110"/>
          </a:xfrm>
          <a:prstGeom prst="rect">
            <a:avLst/>
          </a:prstGeom>
          <a:noFill/>
        </p:spPr>
        <p:txBody>
          <a:bodyPr wrap="square" rtlCol="0">
            <a:spAutoFit/>
          </a:bodyPr>
          <a:lstStyle/>
          <a:p>
            <a:r>
              <a:rPr lang="en-US" sz="1000" dirty="0" smtClean="0">
                <a:cs typeface="Arial" pitchFamily="34" charset="0"/>
              </a:rPr>
              <a:t>Auto Deployment</a:t>
            </a:r>
          </a:p>
          <a:p>
            <a:r>
              <a:rPr lang="en-US" sz="1000" dirty="0" smtClean="0">
                <a:cs typeface="Arial" pitchFamily="34" charset="0"/>
              </a:rPr>
              <a:t>Repository</a:t>
            </a:r>
            <a:endParaRPr lang="en-US" sz="1000" dirty="0">
              <a:cs typeface="Arial" pitchFamily="34" charset="0"/>
            </a:endParaRPr>
          </a:p>
        </p:txBody>
      </p:sp>
      <p:sp>
        <p:nvSpPr>
          <p:cNvPr id="86" name="Auto Deploy Arrow"/>
          <p:cNvSpPr/>
          <p:nvPr/>
        </p:nvSpPr>
        <p:spPr>
          <a:xfrm>
            <a:off x="5943600" y="5715000"/>
            <a:ext cx="196167" cy="432881"/>
          </a:xfrm>
          <a:prstGeom prst="upDownArrow">
            <a:avLst/>
          </a:prstGeom>
          <a:solidFill>
            <a:schemeClr val="bg1">
              <a:lumMod val="8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281491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ounded Rectangle 41"/>
          <p:cNvSpPr/>
          <p:nvPr/>
        </p:nvSpPr>
        <p:spPr>
          <a:xfrm>
            <a:off x="5410200" y="1981200"/>
            <a:ext cx="3505200" cy="1828800"/>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MATLAB Function</a:t>
            </a:r>
          </a:p>
        </p:txBody>
      </p:sp>
      <p:sp>
        <p:nvSpPr>
          <p:cNvPr id="46" name="Rounded Rectangle 45"/>
          <p:cNvSpPr/>
          <p:nvPr/>
        </p:nvSpPr>
        <p:spPr>
          <a:xfrm>
            <a:off x="304800" y="4000499"/>
            <a:ext cx="8610600" cy="2324101"/>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Enterprise Application</a:t>
            </a:r>
          </a:p>
        </p:txBody>
      </p:sp>
      <p:sp>
        <p:nvSpPr>
          <p:cNvPr id="57" name="Title 1"/>
          <p:cNvSpPr>
            <a:spLocks noGrp="1"/>
          </p:cNvSpPr>
          <p:nvPr>
            <p:ph type="title"/>
          </p:nvPr>
        </p:nvSpPr>
        <p:spPr>
          <a:xfrm>
            <a:off x="457200" y="457200"/>
            <a:ext cx="8077200" cy="990600"/>
          </a:xfrm>
        </p:spPr>
        <p:txBody>
          <a:bodyPr/>
          <a:lstStyle/>
          <a:p>
            <a:r>
              <a:rPr lang="en-US" dirty="0" smtClean="0">
                <a:solidFill>
                  <a:srgbClr val="125687"/>
                </a:solidFill>
              </a:rPr>
              <a:t>Integration Example</a:t>
            </a:r>
            <a:endParaRPr lang="en-US" dirty="0"/>
          </a:p>
        </p:txBody>
      </p:sp>
      <p:sp>
        <p:nvSpPr>
          <p:cNvPr id="27" name="Rectangle 26"/>
          <p:cNvSpPr/>
          <p:nvPr/>
        </p:nvSpPr>
        <p:spPr>
          <a:xfrm>
            <a:off x="5827039" y="2630530"/>
            <a:ext cx="2631161" cy="830997"/>
          </a:xfrm>
          <a:prstGeom prst="rect">
            <a:avLst/>
          </a:prstGeom>
        </p:spPr>
        <p:txBody>
          <a:bodyPr wrap="square">
            <a:spAutoFit/>
          </a:bodyPr>
          <a:lstStyle/>
          <a:p>
            <a:r>
              <a:rPr lang="en-US" sz="800" dirty="0"/>
              <a:t>function B = </a:t>
            </a:r>
            <a:r>
              <a:rPr lang="en-US" sz="800" dirty="0" err="1"/>
              <a:t>BlackScholes</a:t>
            </a:r>
            <a:r>
              <a:rPr lang="en-US" sz="800" dirty="0"/>
              <a:t>(</a:t>
            </a:r>
            <a:r>
              <a:rPr lang="en-US" sz="800" dirty="0" err="1"/>
              <a:t>CP,S,X,T,r,v</a:t>
            </a:r>
            <a:r>
              <a:rPr lang="en-US" sz="800" dirty="0" smtClean="0"/>
              <a:t>)</a:t>
            </a:r>
          </a:p>
          <a:p>
            <a:endParaRPr lang="en-US" sz="800" dirty="0"/>
          </a:p>
          <a:p>
            <a:r>
              <a:rPr lang="en-US" sz="800" dirty="0"/>
              <a:t>d2=d1-v*</a:t>
            </a:r>
            <a:r>
              <a:rPr lang="en-US" sz="800" dirty="0" err="1"/>
              <a:t>sqrt</a:t>
            </a:r>
            <a:r>
              <a:rPr lang="en-US" sz="800" dirty="0"/>
              <a:t>(T);</a:t>
            </a:r>
          </a:p>
          <a:p>
            <a:r>
              <a:rPr lang="en-US" sz="800" dirty="0"/>
              <a:t>if CP=='c' </a:t>
            </a:r>
          </a:p>
          <a:p>
            <a:r>
              <a:rPr lang="en-US" sz="800" dirty="0"/>
              <a:t>B = (S*</a:t>
            </a:r>
            <a:r>
              <a:rPr lang="en-US" sz="800" dirty="0" err="1"/>
              <a:t>normcdf</a:t>
            </a:r>
            <a:r>
              <a:rPr lang="en-US" sz="800" dirty="0"/>
              <a:t>(d1)-X*</a:t>
            </a:r>
            <a:r>
              <a:rPr lang="en-US" sz="800" dirty="0" err="1"/>
              <a:t>exp</a:t>
            </a:r>
            <a:r>
              <a:rPr lang="en-US" sz="800" dirty="0"/>
              <a:t>(-r*T)*</a:t>
            </a:r>
            <a:r>
              <a:rPr lang="en-US" sz="800" dirty="0" err="1"/>
              <a:t>normcdf</a:t>
            </a:r>
            <a:r>
              <a:rPr lang="en-US" sz="800" dirty="0"/>
              <a:t>(d2))-noise;</a:t>
            </a:r>
          </a:p>
          <a:p>
            <a:endParaRPr lang="en-US" sz="800" dirty="0"/>
          </a:p>
        </p:txBody>
      </p:sp>
      <p:sp>
        <p:nvSpPr>
          <p:cNvPr id="28" name="ML Function Signature (Oval)"/>
          <p:cNvSpPr/>
          <p:nvPr/>
        </p:nvSpPr>
        <p:spPr>
          <a:xfrm>
            <a:off x="5715000" y="2590799"/>
            <a:ext cx="2188137" cy="3253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9" name="Rectangle 28"/>
          <p:cNvSpPr/>
          <p:nvPr/>
        </p:nvSpPr>
        <p:spPr>
          <a:xfrm>
            <a:off x="736491" y="4688660"/>
            <a:ext cx="6752893" cy="1077218"/>
          </a:xfrm>
          <a:prstGeom prst="rect">
            <a:avLst/>
          </a:prstGeom>
        </p:spPr>
        <p:txBody>
          <a:bodyPr wrap="square">
            <a:spAutoFit/>
          </a:bodyPr>
          <a:lstStyle/>
          <a:p>
            <a:r>
              <a:rPr lang="en-US" sz="800" dirty="0" smtClean="0">
                <a:solidFill>
                  <a:srgbClr val="0000FF"/>
                </a:solidFill>
                <a:latin typeface="Consolas"/>
              </a:rPr>
              <a:t>using</a:t>
            </a:r>
            <a:r>
              <a:rPr lang="en-US" sz="800" dirty="0" smtClean="0">
                <a:solidFill>
                  <a:prstClr val="black"/>
                </a:solidFill>
                <a:latin typeface="Consolas"/>
              </a:rPr>
              <a:t> </a:t>
            </a:r>
            <a:r>
              <a:rPr lang="en-US" sz="800" dirty="0" err="1">
                <a:solidFill>
                  <a:prstClr val="black"/>
                </a:solidFill>
                <a:latin typeface="Consolas"/>
              </a:rPr>
              <a:t>Mathworks.MATLAB.ProductionServer.Client</a:t>
            </a:r>
            <a:r>
              <a:rPr lang="en-US" sz="800" dirty="0">
                <a:solidFill>
                  <a:prstClr val="black"/>
                </a:solidFill>
                <a:latin typeface="Consolas"/>
              </a:rPr>
              <a:t>;</a:t>
            </a:r>
          </a:p>
          <a:p>
            <a:endParaRPr lang="en-US" sz="800" dirty="0">
              <a:solidFill>
                <a:prstClr val="black"/>
              </a:solidFill>
              <a:latin typeface="Consolas"/>
            </a:endParaRPr>
          </a:p>
          <a:p>
            <a:r>
              <a:rPr lang="en-US" sz="800" dirty="0" smtClean="0">
                <a:solidFill>
                  <a:srgbClr val="0000FF"/>
                </a:solidFill>
                <a:latin typeface="Consolas"/>
              </a:rPr>
              <a:t>   public</a:t>
            </a:r>
            <a:r>
              <a:rPr lang="en-US" sz="800" dirty="0" smtClean="0">
                <a:solidFill>
                  <a:prstClr val="black"/>
                </a:solidFill>
                <a:latin typeface="Consolas"/>
              </a:rPr>
              <a:t> </a:t>
            </a:r>
            <a:r>
              <a:rPr lang="en-US" sz="800" dirty="0">
                <a:solidFill>
                  <a:srgbClr val="0000FF"/>
                </a:solidFill>
                <a:latin typeface="Consolas"/>
              </a:rPr>
              <a:t>interface</a:t>
            </a:r>
            <a:r>
              <a:rPr lang="en-US" sz="800" dirty="0">
                <a:solidFill>
                  <a:prstClr val="black"/>
                </a:solidFill>
                <a:latin typeface="Consolas"/>
              </a:rPr>
              <a:t> </a:t>
            </a:r>
            <a:r>
              <a:rPr lang="en-US" sz="800" dirty="0" err="1">
                <a:solidFill>
                  <a:srgbClr val="2B91AF"/>
                </a:solidFill>
                <a:latin typeface="Consolas"/>
              </a:rPr>
              <a:t>BlkSchInterface</a:t>
            </a:r>
            <a:endParaRPr lang="en-US" sz="800" dirty="0">
              <a:solidFill>
                <a:prstClr val="black"/>
              </a:solidFill>
              <a:latin typeface="Consolas"/>
            </a:endParaRPr>
          </a:p>
          <a:p>
            <a:r>
              <a:rPr lang="en-US" sz="800" dirty="0">
                <a:solidFill>
                  <a:prstClr val="black"/>
                </a:solidFill>
                <a:latin typeface="Consolas"/>
              </a:rPr>
              <a:t>    </a:t>
            </a:r>
            <a:r>
              <a:rPr lang="en-US" sz="800" dirty="0" smtClean="0">
                <a:solidFill>
                  <a:prstClr val="black"/>
                </a:solidFill>
                <a:latin typeface="Consolas"/>
              </a:rPr>
              <a:t>{        </a:t>
            </a:r>
            <a:r>
              <a:rPr lang="en-US" sz="800" dirty="0">
                <a:solidFill>
                  <a:srgbClr val="0000FF"/>
                </a:solidFill>
                <a:latin typeface="Consolas"/>
              </a:rPr>
              <a:t>double</a:t>
            </a:r>
            <a:r>
              <a:rPr lang="en-US" sz="800" dirty="0">
                <a:solidFill>
                  <a:prstClr val="black"/>
                </a:solidFill>
                <a:latin typeface="Consolas"/>
              </a:rPr>
              <a:t> </a:t>
            </a:r>
            <a:r>
              <a:rPr lang="en-US" sz="800" dirty="0" err="1">
                <a:solidFill>
                  <a:prstClr val="black"/>
                </a:solidFill>
                <a:latin typeface="Consolas"/>
              </a:rPr>
              <a:t>BlackScholes</a:t>
            </a:r>
            <a:r>
              <a:rPr lang="en-US" sz="800" dirty="0">
                <a:solidFill>
                  <a:prstClr val="black"/>
                </a:solidFill>
                <a:latin typeface="Consolas"/>
              </a:rPr>
              <a:t>(</a:t>
            </a:r>
            <a:r>
              <a:rPr lang="en-US" sz="800" dirty="0">
                <a:solidFill>
                  <a:srgbClr val="0000FF"/>
                </a:solidFill>
                <a:latin typeface="Consolas"/>
              </a:rPr>
              <a:t>string</a:t>
            </a:r>
            <a:r>
              <a:rPr lang="en-US" sz="800" dirty="0">
                <a:solidFill>
                  <a:prstClr val="black"/>
                </a:solidFill>
                <a:latin typeface="Consolas"/>
              </a:rPr>
              <a:t> C, </a:t>
            </a:r>
            <a:r>
              <a:rPr lang="en-US" sz="800" dirty="0">
                <a:solidFill>
                  <a:srgbClr val="0000FF"/>
                </a:solidFill>
                <a:latin typeface="Consolas"/>
              </a:rPr>
              <a:t>double</a:t>
            </a:r>
            <a:r>
              <a:rPr lang="en-US" sz="800" dirty="0">
                <a:solidFill>
                  <a:prstClr val="black"/>
                </a:solidFill>
                <a:latin typeface="Consolas"/>
              </a:rPr>
              <a:t> S, </a:t>
            </a:r>
            <a:r>
              <a:rPr lang="en-US" sz="800" dirty="0">
                <a:solidFill>
                  <a:srgbClr val="0000FF"/>
                </a:solidFill>
                <a:latin typeface="Consolas"/>
              </a:rPr>
              <a:t>double</a:t>
            </a:r>
            <a:r>
              <a:rPr lang="en-US" sz="800" dirty="0">
                <a:solidFill>
                  <a:prstClr val="black"/>
                </a:solidFill>
                <a:latin typeface="Consolas"/>
              </a:rPr>
              <a:t> X, </a:t>
            </a:r>
            <a:r>
              <a:rPr lang="en-US" sz="800" dirty="0">
                <a:solidFill>
                  <a:srgbClr val="0000FF"/>
                </a:solidFill>
                <a:latin typeface="Consolas"/>
              </a:rPr>
              <a:t>double</a:t>
            </a:r>
            <a:r>
              <a:rPr lang="en-US" sz="800" dirty="0">
                <a:solidFill>
                  <a:prstClr val="black"/>
                </a:solidFill>
                <a:latin typeface="Consolas"/>
              </a:rPr>
              <a:t> T, </a:t>
            </a:r>
            <a:r>
              <a:rPr lang="en-US" sz="800" dirty="0">
                <a:solidFill>
                  <a:srgbClr val="0000FF"/>
                </a:solidFill>
                <a:latin typeface="Consolas"/>
              </a:rPr>
              <a:t>double</a:t>
            </a:r>
            <a:r>
              <a:rPr lang="en-US" sz="800" dirty="0">
                <a:solidFill>
                  <a:prstClr val="black"/>
                </a:solidFill>
                <a:latin typeface="Consolas"/>
              </a:rPr>
              <a:t> r, </a:t>
            </a:r>
            <a:r>
              <a:rPr lang="en-US" sz="800" dirty="0">
                <a:solidFill>
                  <a:srgbClr val="0000FF"/>
                </a:solidFill>
                <a:latin typeface="Consolas"/>
              </a:rPr>
              <a:t>double</a:t>
            </a:r>
            <a:r>
              <a:rPr lang="en-US" sz="800" dirty="0">
                <a:solidFill>
                  <a:prstClr val="black"/>
                </a:solidFill>
                <a:latin typeface="Consolas"/>
              </a:rPr>
              <a:t> v</a:t>
            </a:r>
            <a:r>
              <a:rPr lang="en-US" sz="800" dirty="0" smtClean="0">
                <a:solidFill>
                  <a:prstClr val="black"/>
                </a:solidFill>
                <a:latin typeface="Consolas"/>
              </a:rPr>
              <a:t>); </a:t>
            </a:r>
            <a:r>
              <a:rPr lang="en-US" sz="800" dirty="0">
                <a:solidFill>
                  <a:prstClr val="black"/>
                </a:solidFill>
                <a:latin typeface="Consolas"/>
              </a:rPr>
              <a:t>}</a:t>
            </a:r>
          </a:p>
          <a:p>
            <a:endParaRPr lang="en-US" sz="800" dirty="0">
              <a:solidFill>
                <a:prstClr val="black"/>
              </a:solidFill>
              <a:latin typeface="Consolas"/>
            </a:endParaRPr>
          </a:p>
          <a:p>
            <a:r>
              <a:rPr lang="en-US" sz="800" dirty="0">
                <a:solidFill>
                  <a:srgbClr val="2B91AF"/>
                </a:solidFill>
                <a:latin typeface="Consolas"/>
              </a:rPr>
              <a:t> </a:t>
            </a:r>
            <a:r>
              <a:rPr lang="en-US" sz="800" dirty="0" smtClean="0">
                <a:solidFill>
                  <a:srgbClr val="2B91AF"/>
                </a:solidFill>
                <a:latin typeface="Consolas"/>
              </a:rPr>
              <a:t>  </a:t>
            </a:r>
            <a:r>
              <a:rPr lang="en-US" sz="800" dirty="0" err="1" smtClean="0">
                <a:solidFill>
                  <a:srgbClr val="2B91AF"/>
                </a:solidFill>
                <a:latin typeface="Consolas"/>
              </a:rPr>
              <a:t>MWClient</a:t>
            </a:r>
            <a:r>
              <a:rPr lang="en-US" sz="800" dirty="0" smtClean="0">
                <a:solidFill>
                  <a:prstClr val="black"/>
                </a:solidFill>
                <a:latin typeface="Consolas"/>
              </a:rPr>
              <a:t> </a:t>
            </a:r>
            <a:r>
              <a:rPr lang="en-US" sz="800" dirty="0">
                <a:solidFill>
                  <a:prstClr val="black"/>
                </a:solidFill>
                <a:latin typeface="Consolas"/>
              </a:rPr>
              <a:t>client = </a:t>
            </a:r>
            <a:r>
              <a:rPr lang="en-US" sz="800" dirty="0">
                <a:solidFill>
                  <a:srgbClr val="0000FF"/>
                </a:solidFill>
                <a:latin typeface="Consolas"/>
              </a:rPr>
              <a:t>new</a:t>
            </a:r>
            <a:r>
              <a:rPr lang="en-US" sz="800" dirty="0">
                <a:solidFill>
                  <a:prstClr val="black"/>
                </a:solidFill>
                <a:latin typeface="Consolas"/>
              </a:rPr>
              <a:t> </a:t>
            </a:r>
            <a:r>
              <a:rPr lang="en-US" sz="800" dirty="0" err="1">
                <a:solidFill>
                  <a:srgbClr val="2B91AF"/>
                </a:solidFill>
                <a:latin typeface="Consolas"/>
              </a:rPr>
              <a:t>MWHttpClient</a:t>
            </a:r>
            <a:r>
              <a:rPr lang="en-US" sz="800" dirty="0">
                <a:solidFill>
                  <a:prstClr val="black"/>
                </a:solidFill>
                <a:latin typeface="Consolas"/>
              </a:rPr>
              <a:t>();</a:t>
            </a:r>
          </a:p>
          <a:p>
            <a:r>
              <a:rPr lang="en-US" sz="800" dirty="0">
                <a:solidFill>
                  <a:prstClr val="black"/>
                </a:solidFill>
                <a:latin typeface="Consolas"/>
              </a:rPr>
              <a:t>   </a:t>
            </a:r>
            <a:r>
              <a:rPr lang="en-US" sz="800" dirty="0" err="1" smtClean="0">
                <a:solidFill>
                  <a:srgbClr val="2B91AF"/>
                </a:solidFill>
                <a:latin typeface="Consolas"/>
              </a:rPr>
              <a:t>BlkSchInterface</a:t>
            </a:r>
            <a:r>
              <a:rPr lang="en-US" sz="800" dirty="0" smtClean="0">
                <a:solidFill>
                  <a:prstClr val="black"/>
                </a:solidFill>
                <a:latin typeface="Consolas"/>
              </a:rPr>
              <a:t> </a:t>
            </a:r>
            <a:r>
              <a:rPr lang="en-US" sz="800" dirty="0">
                <a:solidFill>
                  <a:prstClr val="black"/>
                </a:solidFill>
                <a:latin typeface="Consolas"/>
              </a:rPr>
              <a:t>blksch_1 = </a:t>
            </a:r>
            <a:r>
              <a:rPr lang="en-US" sz="800" dirty="0" err="1">
                <a:solidFill>
                  <a:prstClr val="black"/>
                </a:solidFill>
                <a:latin typeface="Consolas"/>
              </a:rPr>
              <a:t>client.CreateProxy</a:t>
            </a:r>
            <a:r>
              <a:rPr lang="en-US" sz="800" dirty="0">
                <a:solidFill>
                  <a:prstClr val="black"/>
                </a:solidFill>
                <a:latin typeface="Consolas"/>
              </a:rPr>
              <a:t>&lt;</a:t>
            </a:r>
            <a:r>
              <a:rPr lang="en-US" sz="800" dirty="0" err="1">
                <a:solidFill>
                  <a:srgbClr val="2B91AF"/>
                </a:solidFill>
                <a:latin typeface="Consolas"/>
              </a:rPr>
              <a:t>BlkSchInterface</a:t>
            </a:r>
            <a:r>
              <a:rPr lang="en-US" sz="800" dirty="0">
                <a:solidFill>
                  <a:prstClr val="black"/>
                </a:solidFill>
                <a:latin typeface="Consolas"/>
              </a:rPr>
              <a:t>&gt;(</a:t>
            </a:r>
            <a:r>
              <a:rPr lang="en-US" sz="800" dirty="0">
                <a:solidFill>
                  <a:srgbClr val="0000FF"/>
                </a:solidFill>
                <a:latin typeface="Consolas"/>
              </a:rPr>
              <a:t>new</a:t>
            </a:r>
            <a:r>
              <a:rPr lang="en-US" sz="800" dirty="0">
                <a:solidFill>
                  <a:prstClr val="black"/>
                </a:solidFill>
                <a:latin typeface="Consolas"/>
              </a:rPr>
              <a:t> </a:t>
            </a:r>
            <a:r>
              <a:rPr lang="en-US" sz="800" dirty="0">
                <a:solidFill>
                  <a:srgbClr val="2B91AF"/>
                </a:solidFill>
                <a:latin typeface="Consolas"/>
              </a:rPr>
              <a:t>Uri</a:t>
            </a:r>
            <a:r>
              <a:rPr lang="en-US" sz="800" dirty="0">
                <a:solidFill>
                  <a:prstClr val="black"/>
                </a:solidFill>
                <a:latin typeface="Consolas"/>
              </a:rPr>
              <a:t>(</a:t>
            </a:r>
            <a:r>
              <a:rPr lang="en-US" sz="800" dirty="0">
                <a:solidFill>
                  <a:srgbClr val="A31515"/>
                </a:solidFill>
                <a:latin typeface="Consolas"/>
              </a:rPr>
              <a:t>"http://</a:t>
            </a:r>
            <a:r>
              <a:rPr lang="en-US" sz="800" dirty="0" smtClean="0">
                <a:solidFill>
                  <a:srgbClr val="A31515"/>
                </a:solidFill>
                <a:latin typeface="Consolas"/>
              </a:rPr>
              <a:t>192.168.240.220:9910/BlkSch1</a:t>
            </a:r>
            <a:r>
              <a:rPr lang="en-US" sz="800" dirty="0">
                <a:solidFill>
                  <a:srgbClr val="A31515"/>
                </a:solidFill>
                <a:latin typeface="Consolas"/>
              </a:rPr>
              <a:t>"</a:t>
            </a:r>
            <a:r>
              <a:rPr lang="en-US" sz="800" dirty="0">
                <a:solidFill>
                  <a:prstClr val="black"/>
                </a:solidFill>
                <a:latin typeface="Consolas"/>
              </a:rPr>
              <a:t>));</a:t>
            </a:r>
          </a:p>
          <a:p>
            <a:r>
              <a:rPr lang="en-US" sz="800" dirty="0">
                <a:solidFill>
                  <a:prstClr val="black"/>
                </a:solidFill>
                <a:latin typeface="Consolas"/>
              </a:rPr>
              <a:t>   </a:t>
            </a:r>
            <a:r>
              <a:rPr lang="en-US" sz="800" dirty="0" smtClean="0">
                <a:solidFill>
                  <a:srgbClr val="0000FF"/>
                </a:solidFill>
                <a:latin typeface="Consolas"/>
              </a:rPr>
              <a:t>double</a:t>
            </a:r>
            <a:r>
              <a:rPr lang="en-US" sz="800" dirty="0" smtClean="0">
                <a:solidFill>
                  <a:prstClr val="black"/>
                </a:solidFill>
                <a:latin typeface="Consolas"/>
              </a:rPr>
              <a:t> </a:t>
            </a:r>
            <a:r>
              <a:rPr lang="en-US" sz="800" dirty="0" err="1">
                <a:solidFill>
                  <a:prstClr val="black"/>
                </a:solidFill>
                <a:latin typeface="Consolas"/>
              </a:rPr>
              <a:t>optionprice</a:t>
            </a:r>
            <a:r>
              <a:rPr lang="en-US" sz="800" dirty="0">
                <a:solidFill>
                  <a:prstClr val="black"/>
                </a:solidFill>
                <a:latin typeface="Consolas"/>
              </a:rPr>
              <a:t> = blksch_1.BlackScholes(</a:t>
            </a:r>
            <a:r>
              <a:rPr lang="en-US" sz="800" dirty="0">
                <a:solidFill>
                  <a:srgbClr val="A31515"/>
                </a:solidFill>
                <a:latin typeface="Consolas"/>
              </a:rPr>
              <a:t>"c"</a:t>
            </a:r>
            <a:r>
              <a:rPr lang="en-US" sz="800" dirty="0">
                <a:solidFill>
                  <a:prstClr val="black"/>
                </a:solidFill>
                <a:latin typeface="Consolas"/>
              </a:rPr>
              <a:t>, </a:t>
            </a:r>
            <a:r>
              <a:rPr lang="en-US" sz="800" dirty="0" err="1">
                <a:solidFill>
                  <a:prstClr val="black"/>
                </a:solidFill>
                <a:latin typeface="Consolas"/>
              </a:rPr>
              <a:t>BasePrice.Value</a:t>
            </a:r>
            <a:r>
              <a:rPr lang="en-US" sz="800" dirty="0">
                <a:solidFill>
                  <a:prstClr val="black"/>
                </a:solidFill>
                <a:latin typeface="Consolas"/>
              </a:rPr>
              <a:t>, 1, 1, 1, </a:t>
            </a:r>
            <a:r>
              <a:rPr lang="en-US" sz="800" dirty="0" err="1">
                <a:solidFill>
                  <a:prstClr val="black"/>
                </a:solidFill>
                <a:latin typeface="Consolas"/>
              </a:rPr>
              <a:t>Volatility.Value</a:t>
            </a:r>
            <a:r>
              <a:rPr lang="en-US" sz="800" dirty="0">
                <a:solidFill>
                  <a:prstClr val="black"/>
                </a:solidFill>
                <a:latin typeface="Consolas"/>
              </a:rPr>
              <a:t>));</a:t>
            </a:r>
          </a:p>
        </p:txBody>
      </p:sp>
      <p:sp>
        <p:nvSpPr>
          <p:cNvPr id="30" name="Client Lib Signature (Oval)"/>
          <p:cNvSpPr/>
          <p:nvPr/>
        </p:nvSpPr>
        <p:spPr>
          <a:xfrm>
            <a:off x="1320092" y="4973507"/>
            <a:ext cx="5191196" cy="3253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1" name="Server Ref (Oval)l"/>
          <p:cNvSpPr/>
          <p:nvPr/>
        </p:nvSpPr>
        <p:spPr>
          <a:xfrm>
            <a:off x="4616536" y="5334000"/>
            <a:ext cx="2738511" cy="355678"/>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2" name="Client Lib Ref (Oval)"/>
          <p:cNvSpPr/>
          <p:nvPr/>
        </p:nvSpPr>
        <p:spPr>
          <a:xfrm>
            <a:off x="626751" y="4572000"/>
            <a:ext cx="3030849" cy="40150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Content Placeholder 2"/>
          <p:cNvSpPr>
            <a:spLocks noGrp="1"/>
          </p:cNvSpPr>
          <p:nvPr>
            <p:ph idx="1"/>
          </p:nvPr>
        </p:nvSpPr>
        <p:spPr>
          <a:xfrm>
            <a:off x="247650" y="1752600"/>
            <a:ext cx="7753350" cy="1524000"/>
          </a:xfrm>
        </p:spPr>
        <p:txBody>
          <a:bodyPr/>
          <a:lstStyle/>
          <a:p>
            <a:r>
              <a:rPr lang="en-US" sz="2000" dirty="0" smtClean="0"/>
              <a:t>Reference client library</a:t>
            </a:r>
          </a:p>
          <a:p>
            <a:r>
              <a:rPr lang="en-US" sz="2000" dirty="0" smtClean="0"/>
              <a:t>Define function signatures</a:t>
            </a:r>
          </a:p>
          <a:p>
            <a:r>
              <a:rPr lang="en-US" sz="2000" dirty="0" smtClean="0"/>
              <a:t>Define connection (server &amp; CTF)</a:t>
            </a:r>
          </a:p>
          <a:p>
            <a:endParaRPr lang="en-US" sz="2000" dirty="0" smtClean="0"/>
          </a:p>
          <a:p>
            <a:endParaRPr lang="en-US" sz="2000" dirty="0" smtClean="0"/>
          </a:p>
          <a:p>
            <a:endParaRPr lang="en-US" sz="2000" dirty="0" smtClean="0"/>
          </a:p>
        </p:txBody>
      </p:sp>
    </p:spTree>
    <p:extLst>
      <p:ext uri="{BB962C8B-B14F-4D97-AF65-F5344CB8AC3E}">
        <p14:creationId xmlns:p14="http://schemas.microsoft.com/office/powerpoint/2010/main" val="323585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143559" y="3962400"/>
            <a:ext cx="3429000" cy="2597840"/>
          </a:xfrm>
          <a:prstGeom prst="roundRect">
            <a:avLst>
              <a:gd name="adj" fmla="val 437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Database Server</a:t>
            </a:r>
          </a:p>
        </p:txBody>
      </p:sp>
      <p:sp>
        <p:nvSpPr>
          <p:cNvPr id="38" name="TextBox 37"/>
          <p:cNvSpPr txBox="1"/>
          <p:nvPr/>
        </p:nvSpPr>
        <p:spPr>
          <a:xfrm>
            <a:off x="304801" y="1240810"/>
            <a:ext cx="8610600" cy="2278060"/>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2400" dirty="0" smtClean="0">
                <a:latin typeface="+mj-lt"/>
                <a:cs typeface="Arial" pitchFamily="34" charset="0"/>
              </a:rPr>
              <a:t>Optimize numerical processing within databases</a:t>
            </a:r>
          </a:p>
          <a:p>
            <a:pPr marL="742950" lvl="1" indent="-285750">
              <a:lnSpc>
                <a:spcPct val="105000"/>
              </a:lnSpc>
              <a:spcBef>
                <a:spcPts val="200"/>
              </a:spcBef>
              <a:spcAft>
                <a:spcPts val="1000"/>
              </a:spcAft>
              <a:buClr>
                <a:schemeClr val="tx2"/>
              </a:buClr>
              <a:buFont typeface="Arial" pitchFamily="34" charset="0"/>
              <a:buChar char="–"/>
            </a:pPr>
            <a:r>
              <a:rPr lang="en-US" sz="1900" dirty="0">
                <a:latin typeface="Arial" pitchFamily="34" charset="0"/>
                <a:cs typeface="Arial" pitchFamily="34" charset="0"/>
              </a:rPr>
              <a:t>Request MATLAB analytics </a:t>
            </a:r>
            <a:r>
              <a:rPr lang="en-US" sz="1900" dirty="0" smtClean="0">
                <a:latin typeface="Arial" pitchFamily="34" charset="0"/>
                <a:cs typeface="Arial" pitchFamily="34" charset="0"/>
              </a:rPr>
              <a:t>directly from </a:t>
            </a:r>
            <a:r>
              <a:rPr lang="en-US" sz="1900" dirty="0">
                <a:latin typeface="Arial" pitchFamily="34" charset="0"/>
                <a:cs typeface="Arial" pitchFamily="34" charset="0"/>
              </a:rPr>
              <a:t>database servers</a:t>
            </a:r>
          </a:p>
          <a:p>
            <a:pPr marL="742950" lvl="1" indent="-285750">
              <a:lnSpc>
                <a:spcPct val="105000"/>
              </a:lnSpc>
              <a:spcBef>
                <a:spcPts val="200"/>
              </a:spcBef>
              <a:spcAft>
                <a:spcPts val="1000"/>
              </a:spcAft>
              <a:buClr>
                <a:schemeClr val="tx2"/>
              </a:buClr>
              <a:buFont typeface="Arial" pitchFamily="34" charset="0"/>
              <a:buChar char="–"/>
            </a:pPr>
            <a:r>
              <a:rPr lang="en-US" sz="1900" dirty="0">
                <a:latin typeface="Arial" pitchFamily="34" charset="0"/>
                <a:cs typeface="Arial" pitchFamily="34" charset="0"/>
              </a:rPr>
              <a:t>Trigger requests based upon database transactions</a:t>
            </a: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2400" dirty="0" smtClean="0">
                <a:latin typeface="+mj-lt"/>
                <a:cs typeface="Arial" pitchFamily="34" charset="0"/>
              </a:rPr>
              <a:t>Minimize data handling using Database Toolbox</a:t>
            </a:r>
            <a:endParaRPr lang="en-US" sz="2400" dirty="0">
              <a:latin typeface="+mj-lt"/>
              <a:cs typeface="Arial" pitchFamily="34" charset="0"/>
            </a:endParaRPr>
          </a:p>
        </p:txBody>
      </p:sp>
      <p:sp>
        <p:nvSpPr>
          <p:cNvPr id="3" name="Title 2"/>
          <p:cNvSpPr>
            <a:spLocks noGrp="1"/>
          </p:cNvSpPr>
          <p:nvPr>
            <p:ph type="title"/>
          </p:nvPr>
        </p:nvSpPr>
        <p:spPr/>
        <p:txBody>
          <a:bodyPr/>
          <a:lstStyle/>
          <a:p>
            <a:r>
              <a:rPr lang="en-US" dirty="0" smtClean="0"/>
              <a:t>Integration with Databases</a:t>
            </a:r>
            <a:endParaRPr lang="en-US" dirty="0"/>
          </a:p>
        </p:txBody>
      </p:sp>
      <p:sp>
        <p:nvSpPr>
          <p:cNvPr id="13" name="Rounded Rectangle 12"/>
          <p:cNvSpPr/>
          <p:nvPr/>
        </p:nvSpPr>
        <p:spPr>
          <a:xfrm>
            <a:off x="543359" y="4270719"/>
            <a:ext cx="1295400" cy="1298920"/>
          </a:xfrm>
          <a:prstGeom prst="roundRect">
            <a:avLst>
              <a:gd name="adj" fmla="val 6911"/>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en-US" sz="1400" dirty="0" smtClean="0">
                <a:latin typeface="Arial" pitchFamily="34" charset="0"/>
                <a:cs typeface="Arial" pitchFamily="34" charset="0"/>
              </a:rPr>
              <a:t>Enterprise Application</a:t>
            </a:r>
          </a:p>
        </p:txBody>
      </p:sp>
      <p:grpSp>
        <p:nvGrpSpPr>
          <p:cNvPr id="22" name="Group 21"/>
          <p:cNvGrpSpPr/>
          <p:nvPr/>
        </p:nvGrpSpPr>
        <p:grpSpPr>
          <a:xfrm>
            <a:off x="2829359" y="5569640"/>
            <a:ext cx="2123441" cy="914400"/>
            <a:chOff x="3429000" y="5257800"/>
            <a:chExt cx="2123441" cy="914400"/>
          </a:xfrm>
        </p:grpSpPr>
        <p:sp>
          <p:nvSpPr>
            <p:cNvPr id="14" name="Rounded Rectangle 13"/>
            <p:cNvSpPr/>
            <p:nvPr/>
          </p:nvSpPr>
          <p:spPr>
            <a:xfrm>
              <a:off x="3429000" y="5257800"/>
              <a:ext cx="2123441" cy="914400"/>
            </a:xfrm>
            <a:prstGeom prst="roundRect">
              <a:avLst>
                <a:gd name="adj" fmla="val 10124"/>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smtClean="0">
                <a:latin typeface="Arial" pitchFamily="34" charset="0"/>
                <a:cs typeface="Arial" pitchFamily="34" charset="0"/>
              </a:endParaRPr>
            </a:p>
          </p:txBody>
        </p:sp>
        <p:pic>
          <p:nvPicPr>
            <p:cNvPr id="17"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5707833"/>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8"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822" y="5715000"/>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9" name="Picture 4" descr="C:\Users\doswill\AppData\Local\Microsoft\Windows\Temporary Internet Files\Content.IE5\XU3UYZI5\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043" y="5700666"/>
              <a:ext cx="392335" cy="410353"/>
            </a:xfrm>
            <a:prstGeom prst="rect">
              <a:avLst/>
            </a:prstGeom>
            <a:noFill/>
            <a:ln>
              <a:solidFill>
                <a:schemeClr val="accent1">
                  <a:lumMod val="50000"/>
                </a:schemeClr>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sp>
        <p:nvSpPr>
          <p:cNvPr id="34" name="Right Arrow 33"/>
          <p:cNvSpPr/>
          <p:nvPr/>
        </p:nvSpPr>
        <p:spPr>
          <a:xfrm>
            <a:off x="5496359" y="4458539"/>
            <a:ext cx="467749"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Client Lib"/>
          <p:cNvSpPr/>
          <p:nvPr/>
        </p:nvSpPr>
        <p:spPr bwMode="auto">
          <a:xfrm>
            <a:off x="4815051" y="4357481"/>
            <a:ext cx="757508" cy="6060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200" dirty="0" smtClean="0">
                <a:latin typeface="Arial" pitchFamily="34" charset="0"/>
                <a:cs typeface="Arial" pitchFamily="34" charset="0"/>
              </a:rPr>
              <a:t>Client</a:t>
            </a:r>
          </a:p>
          <a:p>
            <a:pPr marR="0" indent="0" algn="ctr">
              <a:lnSpc>
                <a:spcPct val="100000"/>
              </a:lnSpc>
              <a:buClrTx/>
              <a:buSzTx/>
              <a:buFontTx/>
              <a:buNone/>
              <a:tabLst/>
            </a:pPr>
            <a:r>
              <a:rPr lang="en-US" sz="1200" dirty="0" smtClean="0">
                <a:latin typeface="Arial" pitchFamily="34" charset="0"/>
                <a:cs typeface="Arial" pitchFamily="34" charset="0"/>
              </a:rPr>
              <a:t>Library</a:t>
            </a:r>
          </a:p>
        </p:txBody>
      </p:sp>
      <p:graphicFrame>
        <p:nvGraphicFramePr>
          <p:cNvPr id="4" name="Table 3"/>
          <p:cNvGraphicFramePr>
            <a:graphicFrameLocks noGrp="1"/>
          </p:cNvGraphicFramePr>
          <p:nvPr>
            <p:extLst>
              <p:ext uri="{D42A27DB-BD31-4B8C-83A1-F6EECF244321}">
                <p14:modId xmlns:p14="http://schemas.microsoft.com/office/powerpoint/2010/main" val="1301297034"/>
              </p:ext>
            </p:extLst>
          </p:nvPr>
        </p:nvGraphicFramePr>
        <p:xfrm>
          <a:off x="3040826" y="5722040"/>
          <a:ext cx="931533" cy="548361"/>
        </p:xfrm>
        <a:graphic>
          <a:graphicData uri="http://schemas.openxmlformats.org/drawingml/2006/table">
            <a:tbl>
              <a:tblPr firstRow="1" bandRow="1">
                <a:tableStyleId>{69CF1AB2-1976-4502-BF36-3FF5EA218861}</a:tableStyleId>
              </a:tblPr>
              <a:tblGrid>
                <a:gridCol w="310511"/>
                <a:gridCol w="310511"/>
                <a:gridCol w="310511"/>
              </a:tblGrid>
              <a:tr h="182787">
                <a:tc>
                  <a:txBody>
                    <a:bodyPr/>
                    <a:lstStyle/>
                    <a:p>
                      <a:endParaRPr lang="en-US" sz="400" dirty="0"/>
                    </a:p>
                  </a:txBody>
                  <a:tcPr/>
                </a:tc>
                <a:tc>
                  <a:txBody>
                    <a:bodyPr/>
                    <a:lstStyle/>
                    <a:p>
                      <a:endParaRPr lang="en-US" sz="400" dirty="0"/>
                    </a:p>
                  </a:txBody>
                  <a:tcPr/>
                </a:tc>
                <a:tc>
                  <a:txBody>
                    <a:bodyPr/>
                    <a:lstStyle/>
                    <a:p>
                      <a:endParaRPr lang="en-US" sz="400" dirty="0"/>
                    </a:p>
                  </a:txBody>
                  <a:tcPr/>
                </a:tc>
              </a:tr>
              <a:tr h="182787">
                <a:tc>
                  <a:txBody>
                    <a:bodyPr/>
                    <a:lstStyle/>
                    <a:p>
                      <a:endParaRPr lang="en-US" sz="400"/>
                    </a:p>
                  </a:txBody>
                  <a:tcPr/>
                </a:tc>
                <a:tc>
                  <a:txBody>
                    <a:bodyPr/>
                    <a:lstStyle/>
                    <a:p>
                      <a:endParaRPr lang="en-US" sz="400" dirty="0"/>
                    </a:p>
                  </a:txBody>
                  <a:tcPr/>
                </a:tc>
                <a:tc>
                  <a:txBody>
                    <a:bodyPr/>
                    <a:lstStyle/>
                    <a:p>
                      <a:endParaRPr lang="en-US" sz="400" dirty="0"/>
                    </a:p>
                  </a:txBody>
                  <a:tcPr/>
                </a:tc>
              </a:tr>
              <a:tr h="182787">
                <a:tc>
                  <a:txBody>
                    <a:bodyPr/>
                    <a:lstStyle/>
                    <a:p>
                      <a:endParaRPr lang="en-US" sz="400"/>
                    </a:p>
                  </a:txBody>
                  <a:tcPr/>
                </a:tc>
                <a:tc>
                  <a:txBody>
                    <a:bodyPr/>
                    <a:lstStyle/>
                    <a:p>
                      <a:endParaRPr lang="en-US" sz="400" dirty="0"/>
                    </a:p>
                  </a:txBody>
                  <a:tcPr/>
                </a:tc>
                <a:tc>
                  <a:txBody>
                    <a:bodyPr/>
                    <a:lstStyle/>
                    <a:p>
                      <a:endParaRPr lang="en-US" sz="400" dirty="0"/>
                    </a:p>
                  </a:txBody>
                  <a:tcPr/>
                </a:tc>
              </a:tr>
            </a:tbl>
          </a:graphicData>
        </a:graphic>
      </p:graphicFrame>
      <p:sp>
        <p:nvSpPr>
          <p:cNvPr id="9" name="Bent Arrow 8"/>
          <p:cNvSpPr/>
          <p:nvPr/>
        </p:nvSpPr>
        <p:spPr>
          <a:xfrm rot="5400000">
            <a:off x="2105459" y="4325988"/>
            <a:ext cx="990600" cy="1524000"/>
          </a:xfrm>
          <a:prstGeom prst="bentArrow">
            <a:avLst>
              <a:gd name="adj1" fmla="val 15626"/>
              <a:gd name="adj2" fmla="val 17187"/>
              <a:gd name="adj3" fmla="val 20312"/>
              <a:gd name="adj4" fmla="val 343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32" name="Right Arrow 31"/>
          <p:cNvSpPr/>
          <p:nvPr/>
        </p:nvSpPr>
        <p:spPr>
          <a:xfrm>
            <a:off x="4342810" y="4458539"/>
            <a:ext cx="467749"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9" name="Stored Procedure"/>
          <p:cNvSpPr/>
          <p:nvPr/>
        </p:nvSpPr>
        <p:spPr bwMode="auto">
          <a:xfrm>
            <a:off x="3580023" y="4350440"/>
            <a:ext cx="936545" cy="606080"/>
          </a:xfrm>
          <a:prstGeom prst="roundRect">
            <a:avLst>
              <a:gd name="adj" fmla="val 5468"/>
            </a:avLst>
          </a:prstGeom>
          <a:ln w="6350">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18288" rIns="91440" bIns="45720" numCol="1" rtlCol="0" anchor="ctr" anchorCtr="0" compatLnSpc="1">
            <a:prstTxWarp prst="textNoShape">
              <a:avLst/>
            </a:prstTxWarp>
          </a:bodyPr>
          <a:lstStyle/>
          <a:p>
            <a:pPr marR="0" indent="0" algn="ctr">
              <a:lnSpc>
                <a:spcPct val="100000"/>
              </a:lnSpc>
              <a:buClrTx/>
              <a:buSzTx/>
              <a:buFontTx/>
              <a:buNone/>
              <a:tabLst/>
            </a:pPr>
            <a:r>
              <a:rPr lang="en-US" sz="1200" dirty="0" smtClean="0">
                <a:latin typeface="Arial" pitchFamily="34" charset="0"/>
                <a:cs typeface="Arial" pitchFamily="34" charset="0"/>
              </a:rPr>
              <a:t>Stored</a:t>
            </a:r>
          </a:p>
          <a:p>
            <a:pPr marR="0" indent="0" algn="ctr">
              <a:lnSpc>
                <a:spcPct val="100000"/>
              </a:lnSpc>
              <a:buClrTx/>
              <a:buSzTx/>
              <a:buFontTx/>
              <a:buNone/>
              <a:tabLst/>
            </a:pPr>
            <a:r>
              <a:rPr lang="en-US" sz="1200" dirty="0" smtClean="0">
                <a:latin typeface="Arial" pitchFamily="34" charset="0"/>
                <a:cs typeface="Arial" pitchFamily="34" charset="0"/>
              </a:rPr>
              <a:t>Procedure</a:t>
            </a:r>
          </a:p>
        </p:txBody>
      </p:sp>
      <p:sp>
        <p:nvSpPr>
          <p:cNvPr id="10" name="Right Arrow 9"/>
          <p:cNvSpPr/>
          <p:nvPr/>
        </p:nvSpPr>
        <p:spPr>
          <a:xfrm>
            <a:off x="2644526" y="4472187"/>
            <a:ext cx="935497" cy="391633"/>
          </a:xfrm>
          <a:prstGeom prst="rightArrow">
            <a:avLst>
              <a:gd name="adj1" fmla="val 3914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2" name="Group 11"/>
          <p:cNvGrpSpPr/>
          <p:nvPr/>
        </p:nvGrpSpPr>
        <p:grpSpPr>
          <a:xfrm>
            <a:off x="4440193" y="4991487"/>
            <a:ext cx="1523915" cy="578153"/>
            <a:chOff x="5039834" y="4679647"/>
            <a:chExt cx="1523915" cy="578153"/>
          </a:xfrm>
        </p:grpSpPr>
        <p:sp>
          <p:nvSpPr>
            <p:cNvPr id="37" name="Bent Arrow 36"/>
            <p:cNvSpPr/>
            <p:nvPr/>
          </p:nvSpPr>
          <p:spPr>
            <a:xfrm rot="16200000" flipH="1">
              <a:off x="5377418" y="4463017"/>
              <a:ext cx="457199" cy="1132368"/>
            </a:xfrm>
            <a:prstGeom prst="bentArrow">
              <a:avLst>
                <a:gd name="adj1" fmla="val 31905"/>
                <a:gd name="adj2" fmla="val 41935"/>
                <a:gd name="adj3" fmla="val 43568"/>
                <a:gd name="adj4" fmla="val 161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40" name="Right Arrow 39"/>
            <p:cNvSpPr/>
            <p:nvPr/>
          </p:nvSpPr>
          <p:spPr>
            <a:xfrm>
              <a:off x="6096000" y="4679647"/>
              <a:ext cx="467749" cy="391633"/>
            </a:xfrm>
            <a:prstGeom prst="rightArrow">
              <a:avLst>
                <a:gd name="adj1" fmla="val 3565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23" name="Group 22"/>
          <p:cNvGrpSpPr/>
          <p:nvPr/>
        </p:nvGrpSpPr>
        <p:grpSpPr>
          <a:xfrm>
            <a:off x="5959072" y="4055604"/>
            <a:ext cx="2658328" cy="1472262"/>
            <a:chOff x="5334000" y="2711423"/>
            <a:chExt cx="2658328" cy="1472262"/>
          </a:xfrm>
        </p:grpSpPr>
        <p:grpSp>
          <p:nvGrpSpPr>
            <p:cNvPr id="24" name="MPS_Prod 2"/>
            <p:cNvGrpSpPr/>
            <p:nvPr/>
          </p:nvGrpSpPr>
          <p:grpSpPr>
            <a:xfrm>
              <a:off x="5334000" y="2711423"/>
              <a:ext cx="2658328" cy="1472262"/>
              <a:chOff x="5874740" y="4891116"/>
              <a:chExt cx="2324402" cy="1204884"/>
            </a:xfrm>
          </p:grpSpPr>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740" y="4891116"/>
                <a:ext cx="2324402" cy="120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5999811" y="4891116"/>
                <a:ext cx="2074261" cy="251882"/>
              </a:xfrm>
              <a:prstGeom prst="rect">
                <a:avLst/>
              </a:prstGeom>
            </p:spPr>
            <p:txBody>
              <a:bodyPr wrap="none">
                <a:spAutoFit/>
              </a:bodyPr>
              <a:lstStyle/>
              <a:p>
                <a:pPr algn="ctr"/>
                <a:r>
                  <a:rPr lang="en-US" sz="1400" dirty="0" smtClean="0">
                    <a:latin typeface="Arial" pitchFamily="34" charset="0"/>
                    <a:cs typeface="Arial" pitchFamily="34" charset="0"/>
                  </a:rPr>
                  <a:t>MATLAB Production Server</a:t>
                </a:r>
                <a:endParaRPr lang="en-US" sz="1400" dirty="0">
                  <a:latin typeface="Arial" pitchFamily="34" charset="0"/>
                  <a:cs typeface="Arial" pitchFamily="34" charset="0"/>
                </a:endParaRPr>
              </a:p>
            </p:txBody>
          </p:sp>
        </p:grpSp>
        <p:sp>
          <p:nvSpPr>
            <p:cNvPr id="25" name="Rectangle 24"/>
            <p:cNvSpPr/>
            <p:nvPr/>
          </p:nvSpPr>
          <p:spPr>
            <a:xfrm>
              <a:off x="5564573" y="3075941"/>
              <a:ext cx="788999" cy="1015663"/>
            </a:xfrm>
            <a:prstGeom prst="rect">
              <a:avLst/>
            </a:prstGeom>
          </p:spPr>
          <p:txBody>
            <a:bodyPr wrap="none">
              <a:spAutoFit/>
            </a:bodyPr>
            <a:lstStyle/>
            <a:p>
              <a:pPr algn="ctr"/>
              <a:r>
                <a:rPr lang="en-US" sz="1200" dirty="0" smtClean="0">
                  <a:latin typeface="Arial" pitchFamily="34" charset="0"/>
                  <a:cs typeface="Arial" pitchFamily="34" charset="0"/>
                </a:rPr>
                <a:t>Request</a:t>
              </a:r>
              <a:r>
                <a:rPr lang="en-US" sz="1200" dirty="0">
                  <a:latin typeface="Arial" pitchFamily="34" charset="0"/>
                  <a:cs typeface="Arial" pitchFamily="34" charset="0"/>
                </a:rPr>
                <a:t/>
              </a:r>
              <a:br>
                <a:rPr lang="en-US" sz="1200" dirty="0">
                  <a:latin typeface="Arial" pitchFamily="34" charset="0"/>
                  <a:cs typeface="Arial" pitchFamily="34" charset="0"/>
                </a:rPr>
              </a:br>
              <a:r>
                <a:rPr lang="en-US" sz="1200" dirty="0" smtClean="0">
                  <a:latin typeface="Arial" pitchFamily="34" charset="0"/>
                  <a:cs typeface="Arial" pitchFamily="34" charset="0"/>
                </a:rPr>
                <a:t>Broker</a:t>
              </a:r>
            </a:p>
            <a:p>
              <a:pPr algn="ctr"/>
              <a:r>
                <a:rPr lang="en-US" sz="1200" dirty="0" smtClean="0">
                  <a:latin typeface="Arial" pitchFamily="34" charset="0"/>
                  <a:cs typeface="Arial" pitchFamily="34" charset="0"/>
                </a:rPr>
                <a:t>&amp;</a:t>
              </a:r>
            </a:p>
            <a:p>
              <a:pPr algn="ctr"/>
              <a:r>
                <a:rPr lang="en-US" sz="1200" dirty="0" smtClean="0">
                  <a:latin typeface="Arial" pitchFamily="34" charset="0"/>
                  <a:cs typeface="Arial" pitchFamily="34" charset="0"/>
                </a:rPr>
                <a:t>Program</a:t>
              </a:r>
              <a:br>
                <a:rPr lang="en-US" sz="1200" dirty="0" smtClean="0">
                  <a:latin typeface="Arial" pitchFamily="34" charset="0"/>
                  <a:cs typeface="Arial" pitchFamily="34" charset="0"/>
                </a:rPr>
              </a:br>
              <a:r>
                <a:rPr lang="en-US" sz="1200" dirty="0" smtClean="0">
                  <a:latin typeface="Arial" pitchFamily="34" charset="0"/>
                  <a:cs typeface="Arial" pitchFamily="34" charset="0"/>
                </a:rPr>
                <a:t>Manager</a:t>
              </a:r>
            </a:p>
          </p:txBody>
        </p:sp>
      </p:grpSp>
    </p:spTree>
    <p:extLst>
      <p:ext uri="{BB962C8B-B14F-4D97-AF65-F5344CB8AC3E}">
        <p14:creationId xmlns:p14="http://schemas.microsoft.com/office/powerpoint/2010/main" val="379423551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600945" y="1886377"/>
            <a:ext cx="6427439" cy="4350935"/>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Enterprise solution</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Be innovative</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Cost saving</a:t>
            </a: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Quick time-to-market</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4000" dirty="0" smtClean="0">
                <a:latin typeface="+mj-lt"/>
                <a:cs typeface="Arial" pitchFamily="34" charset="0"/>
              </a:rPr>
              <a:t>Easy deployment</a:t>
            </a: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p:txBody>
      </p:sp>
      <p:sp>
        <p:nvSpPr>
          <p:cNvPr id="3" name="Title 2"/>
          <p:cNvSpPr>
            <a:spLocks noGrp="1"/>
          </p:cNvSpPr>
          <p:nvPr>
            <p:ph type="title"/>
          </p:nvPr>
        </p:nvSpPr>
        <p:spPr>
          <a:xfrm>
            <a:off x="457200" y="457200"/>
            <a:ext cx="8077200" cy="595536"/>
          </a:xfrm>
        </p:spPr>
        <p:txBody>
          <a:bodyPr/>
          <a:lstStyle/>
          <a:p>
            <a:r>
              <a:rPr lang="en-US" dirty="0" smtClean="0"/>
              <a:t>Key Take-</a:t>
            </a:r>
            <a:r>
              <a:rPr lang="en-US" dirty="0" err="1" smtClean="0"/>
              <a:t>Aways</a:t>
            </a:r>
            <a:endParaRPr lang="en-US" dirty="0"/>
          </a:p>
        </p:txBody>
      </p:sp>
    </p:spTree>
    <p:extLst>
      <p:ext uri="{BB962C8B-B14F-4D97-AF65-F5344CB8AC3E}">
        <p14:creationId xmlns:p14="http://schemas.microsoft.com/office/powerpoint/2010/main" val="29693967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780928"/>
            <a:ext cx="8077200" cy="990600"/>
          </a:xfrm>
        </p:spPr>
        <p:txBody>
          <a:bodyPr/>
          <a:lstStyle/>
          <a:p>
            <a:pPr algn="ctr"/>
            <a:r>
              <a:rPr lang="fr-FR" dirty="0" err="1" smtClean="0"/>
              <a:t>Thank</a:t>
            </a:r>
            <a:r>
              <a:rPr lang="fr-FR" dirty="0" smtClean="0"/>
              <a:t> You</a:t>
            </a:r>
            <a:endParaRPr lang="en-US" dirty="0"/>
          </a:p>
        </p:txBody>
      </p:sp>
    </p:spTree>
    <p:extLst>
      <p:ext uri="{BB962C8B-B14F-4D97-AF65-F5344CB8AC3E}">
        <p14:creationId xmlns:p14="http://schemas.microsoft.com/office/powerpoint/2010/main" val="1878611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Membrane_CMYK_Master_Smal.gif"/>
          <p:cNvPicPr>
            <a:picLocks noChangeAspect="1"/>
          </p:cNvPicPr>
          <p:nvPr/>
        </p:nvPicPr>
        <p:blipFill>
          <a:blip r:embed="rId3" cstate="print"/>
          <a:stretch>
            <a:fillRect/>
          </a:stretch>
        </p:blipFill>
        <p:spPr>
          <a:xfrm>
            <a:off x="3501483" y="1744205"/>
            <a:ext cx="2141035" cy="1932879"/>
          </a:xfrm>
          <a:prstGeom prst="rect">
            <a:avLst/>
          </a:prstGeom>
        </p:spPr>
      </p:pic>
      <p:sp>
        <p:nvSpPr>
          <p:cNvPr id="4" name="TextBox 3"/>
          <p:cNvSpPr txBox="1"/>
          <p:nvPr/>
        </p:nvSpPr>
        <p:spPr>
          <a:xfrm>
            <a:off x="762000" y="3962400"/>
            <a:ext cx="7788500" cy="338554"/>
          </a:xfrm>
          <a:prstGeom prst="rect">
            <a:avLst/>
          </a:prstGeom>
          <a:noFill/>
        </p:spPr>
        <p:txBody>
          <a:bodyPr wrap="square" rtlCol="0">
            <a:spAutoFit/>
          </a:bodyPr>
          <a:lstStyle/>
          <a:p>
            <a:pPr algn="ctr"/>
            <a:r>
              <a:rPr lang="en-US" sz="800" dirty="0" smtClean="0"/>
              <a:t>MATLAB </a:t>
            </a:r>
            <a:r>
              <a:rPr lang="en-US" sz="800" dirty="0"/>
              <a:t>and Simulink are registered trademarks of The MathWorks, Inc.  See </a:t>
            </a:r>
            <a:r>
              <a:rPr lang="en-US" sz="800" u="sng" dirty="0">
                <a:hlinkClick r:id="rId4"/>
              </a:rPr>
              <a:t>www.mathworks.com/trademarks</a:t>
            </a:r>
            <a:r>
              <a:rPr lang="en-US" sz="800" dirty="0"/>
              <a:t> for a list of additional trademarks.  </a:t>
            </a:r>
            <a:endParaRPr lang="en-US" sz="800" dirty="0" smtClean="0"/>
          </a:p>
          <a:p>
            <a:pPr algn="ctr"/>
            <a:r>
              <a:rPr lang="en-US" sz="800" dirty="0" smtClean="0"/>
              <a:t>Other </a:t>
            </a:r>
            <a:r>
              <a:rPr lang="en-US" sz="800" dirty="0"/>
              <a:t>product or brand names may be trademarks or registered trademarks of their respective holders.” </a:t>
            </a:r>
            <a:endParaRPr lang="en-US" sz="800" dirty="0">
              <a:latin typeface="Arial" pitchFamily="34" charset="0"/>
              <a:cs typeface="Arial" pitchFamily="34" charset="0"/>
            </a:endParaRPr>
          </a:p>
        </p:txBody>
      </p:sp>
    </p:spTree>
    <p:extLst>
      <p:ext uri="{BB962C8B-B14F-4D97-AF65-F5344CB8AC3E}">
        <p14:creationId xmlns:p14="http://schemas.microsoft.com/office/powerpoint/2010/main" val="416770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520" y="260648"/>
            <a:ext cx="8077200" cy="990600"/>
          </a:xfrm>
        </p:spPr>
        <p:txBody>
          <a:bodyPr/>
          <a:lstStyle/>
          <a:p>
            <a:r>
              <a:rPr lang="fr-FR" sz="3600" dirty="0" err="1" smtClean="0"/>
              <a:t>Dilemma</a:t>
            </a:r>
            <a:r>
              <a:rPr lang="fr-FR" sz="3600" dirty="0" smtClean="0"/>
              <a:t> </a:t>
            </a:r>
            <a:r>
              <a:rPr lang="fr-FR" sz="3600" dirty="0" err="1" smtClean="0"/>
              <a:t>facing</a:t>
            </a:r>
            <a:r>
              <a:rPr lang="fr-FR" sz="3600" dirty="0" smtClean="0"/>
              <a:t> the </a:t>
            </a:r>
            <a:r>
              <a:rPr lang="fr-FR" sz="3600" dirty="0" err="1" smtClean="0"/>
              <a:t>maximization</a:t>
            </a:r>
            <a:r>
              <a:rPr lang="fr-FR" sz="3600" dirty="0" smtClean="0"/>
              <a:t> of the </a:t>
            </a:r>
            <a:r>
              <a:rPr lang="fr-FR" sz="3600" dirty="0" err="1" smtClean="0"/>
              <a:t>expected</a:t>
            </a:r>
            <a:r>
              <a:rPr lang="fr-FR" sz="3600" dirty="0" smtClean="0"/>
              <a:t> </a:t>
            </a:r>
            <a:r>
              <a:rPr lang="fr-FR" sz="3600" dirty="0" err="1" smtClean="0"/>
              <a:t>trading</a:t>
            </a:r>
            <a:r>
              <a:rPr lang="fr-FR" sz="3600" dirty="0" smtClean="0"/>
              <a:t> revenue</a:t>
            </a:r>
            <a:endParaRPr lang="fr-FR" sz="3600" dirty="0"/>
          </a:p>
        </p:txBody>
      </p:sp>
      <p:sp>
        <p:nvSpPr>
          <p:cNvPr id="5" name="TextBox 4"/>
          <p:cNvSpPr txBox="1"/>
          <p:nvPr/>
        </p:nvSpPr>
        <p:spPr>
          <a:xfrm>
            <a:off x="539553" y="1894761"/>
            <a:ext cx="4320480" cy="2554545"/>
          </a:xfrm>
          <a:prstGeom prst="rect">
            <a:avLst/>
          </a:prstGeom>
          <a:noFill/>
        </p:spPr>
        <p:txBody>
          <a:bodyPr wrap="square" rtlCol="0">
            <a:spAutoFit/>
          </a:bodyPr>
          <a:lstStyle/>
          <a:p>
            <a:pPr algn="ctr"/>
            <a:r>
              <a:rPr lang="fr-FR" sz="3200" dirty="0" err="1" smtClean="0">
                <a:latin typeface="Arial" pitchFamily="34" charset="0"/>
                <a:cs typeface="Arial" pitchFamily="34" charset="0"/>
              </a:rPr>
              <a:t>Lower</a:t>
            </a:r>
            <a:r>
              <a:rPr lang="fr-FR" sz="3200" dirty="0" smtClean="0">
                <a:latin typeface="Arial" pitchFamily="34" charset="0"/>
                <a:cs typeface="Arial" pitchFamily="34" charset="0"/>
              </a:rPr>
              <a:t> liquidation </a:t>
            </a:r>
            <a:r>
              <a:rPr lang="fr-FR" sz="3200" dirty="0" err="1" smtClean="0">
                <a:latin typeface="Arial" pitchFamily="34" charset="0"/>
                <a:cs typeface="Arial" pitchFamily="34" charset="0"/>
              </a:rPr>
              <a:t>costs</a:t>
            </a:r>
            <a:r>
              <a:rPr lang="fr-FR" sz="3200" dirty="0" smtClean="0">
                <a:latin typeface="Arial" pitchFamily="34" charset="0"/>
                <a:cs typeface="Arial" pitchFamily="34" charset="0"/>
              </a:rPr>
              <a:t> </a:t>
            </a:r>
          </a:p>
          <a:p>
            <a:pPr algn="ctr"/>
            <a:r>
              <a:rPr lang="fr-FR" sz="3200" dirty="0" err="1" smtClean="0">
                <a:latin typeface="Arial" pitchFamily="34" charset="0"/>
                <a:cs typeface="Arial" pitchFamily="34" charset="0"/>
              </a:rPr>
              <a:t>at</a:t>
            </a:r>
            <a:r>
              <a:rPr lang="fr-FR" sz="3200" dirty="0" smtClean="0">
                <a:latin typeface="Arial" pitchFamily="34" charset="0"/>
                <a:cs typeface="Arial" pitchFamily="34" charset="0"/>
              </a:rPr>
              <a:t> the </a:t>
            </a:r>
            <a:r>
              <a:rPr lang="fr-FR" sz="3200" dirty="0" err="1" smtClean="0">
                <a:latin typeface="Arial" pitchFamily="34" charset="0"/>
                <a:cs typeface="Arial" pitchFamily="34" charset="0"/>
              </a:rPr>
              <a:t>expense</a:t>
            </a:r>
            <a:r>
              <a:rPr lang="fr-FR" sz="3200" dirty="0" smtClean="0">
                <a:latin typeface="Arial" pitchFamily="34" charset="0"/>
                <a:cs typeface="Arial" pitchFamily="34" charset="0"/>
              </a:rPr>
              <a:t> </a:t>
            </a:r>
          </a:p>
          <a:p>
            <a:pPr algn="ctr"/>
            <a:r>
              <a:rPr lang="fr-FR" sz="3200" dirty="0" smtClean="0">
                <a:latin typeface="Arial" pitchFamily="34" charset="0"/>
                <a:cs typeface="Arial" pitchFamily="34" charset="0"/>
              </a:rPr>
              <a:t>of </a:t>
            </a:r>
          </a:p>
          <a:p>
            <a:pPr algn="ctr"/>
            <a:r>
              <a:rPr lang="fr-FR" sz="3200" dirty="0" err="1" smtClean="0">
                <a:latin typeface="Arial" pitchFamily="34" charset="0"/>
                <a:cs typeface="Arial" pitchFamily="34" charset="0"/>
              </a:rPr>
              <a:t>greater</a:t>
            </a:r>
            <a:r>
              <a:rPr lang="fr-FR" sz="3200" dirty="0" smtClean="0">
                <a:latin typeface="Arial" pitchFamily="34" charset="0"/>
                <a:cs typeface="Arial" pitchFamily="34" charset="0"/>
              </a:rPr>
              <a:t> </a:t>
            </a:r>
            <a:r>
              <a:rPr lang="fr-FR" sz="3200" dirty="0" err="1" smtClean="0">
                <a:latin typeface="Arial" pitchFamily="34" charset="0"/>
                <a:cs typeface="Arial" pitchFamily="34" charset="0"/>
              </a:rPr>
              <a:t>uncertainty</a:t>
            </a:r>
            <a:r>
              <a:rPr lang="fr-FR" sz="3200" dirty="0" smtClean="0">
                <a:latin typeface="Arial" pitchFamily="34" charset="0"/>
                <a:cs typeface="Arial" pitchFamily="34" charset="0"/>
              </a:rPr>
              <a:t> </a:t>
            </a:r>
          </a:p>
          <a:p>
            <a:pPr algn="ctr"/>
            <a:r>
              <a:rPr lang="fr-FR" sz="3200" dirty="0" smtClean="0">
                <a:latin typeface="Arial" pitchFamily="34" charset="0"/>
                <a:cs typeface="Arial" pitchFamily="34" charset="0"/>
              </a:rPr>
              <a:t>in final revenue</a:t>
            </a:r>
            <a:endParaRPr lang="fr-FR" sz="3200" dirty="0">
              <a:latin typeface="Arial" pitchFamily="34" charset="0"/>
              <a:cs typeface="Arial" pitchFamily="34" charset="0"/>
            </a:endParaRPr>
          </a:p>
        </p:txBody>
      </p:sp>
      <p:sp>
        <p:nvSpPr>
          <p:cNvPr id="6" name="TextBox 5"/>
          <p:cNvSpPr txBox="1"/>
          <p:nvPr/>
        </p:nvSpPr>
        <p:spPr>
          <a:xfrm>
            <a:off x="6162513" y="1700808"/>
            <a:ext cx="1512168" cy="2862322"/>
          </a:xfrm>
          <a:prstGeom prst="rect">
            <a:avLst/>
          </a:prstGeom>
          <a:noFill/>
        </p:spPr>
        <p:txBody>
          <a:bodyPr wrap="square" rtlCol="0">
            <a:spAutoFit/>
          </a:bodyPr>
          <a:lstStyle/>
          <a:p>
            <a:r>
              <a:rPr lang="fr-FR" sz="18000" dirty="0" smtClean="0">
                <a:latin typeface="Arial" pitchFamily="34" charset="0"/>
                <a:cs typeface="Arial" pitchFamily="34" charset="0"/>
              </a:rPr>
              <a:t>?</a:t>
            </a:r>
            <a:endParaRPr lang="fr-FR" sz="18000" dirty="0">
              <a:latin typeface="Arial" pitchFamily="34" charset="0"/>
              <a:cs typeface="Arial" pitchFamily="34" charset="0"/>
            </a:endParaRPr>
          </a:p>
        </p:txBody>
      </p:sp>
      <p:sp>
        <p:nvSpPr>
          <p:cNvPr id="7" name="TextBox 6"/>
          <p:cNvSpPr txBox="1"/>
          <p:nvPr/>
        </p:nvSpPr>
        <p:spPr>
          <a:xfrm>
            <a:off x="32878" y="5589240"/>
            <a:ext cx="4899162" cy="1015663"/>
          </a:xfrm>
          <a:prstGeom prst="rect">
            <a:avLst/>
          </a:prstGeom>
          <a:noFill/>
        </p:spPr>
        <p:txBody>
          <a:bodyPr wrap="none" rtlCol="0">
            <a:spAutoFit/>
          </a:bodyPr>
          <a:lstStyle/>
          <a:p>
            <a:pPr algn="ctr"/>
            <a:r>
              <a:rPr lang="fr-FR" sz="2000" dirty="0" smtClean="0">
                <a:latin typeface="Arial" pitchFamily="34" charset="0"/>
                <a:cs typeface="Arial" pitchFamily="34" charset="0"/>
              </a:rPr>
              <a:t>How to </a:t>
            </a:r>
            <a:r>
              <a:rPr lang="fr-FR" sz="2000" dirty="0" err="1" smtClean="0">
                <a:latin typeface="Arial" pitchFamily="34" charset="0"/>
                <a:cs typeface="Arial" pitchFamily="34" charset="0"/>
              </a:rPr>
              <a:t>assess</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uncertainty</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is</a:t>
            </a:r>
            <a:r>
              <a:rPr lang="fr-FR" sz="2000" dirty="0" smtClean="0">
                <a:latin typeface="Arial" pitchFamily="34" charset="0"/>
                <a:cs typeface="Arial" pitchFamily="34" charset="0"/>
              </a:rPr>
              <a:t> subjective </a:t>
            </a:r>
          </a:p>
          <a:p>
            <a:pPr algn="ctr"/>
            <a:r>
              <a:rPr lang="fr-FR" sz="2000" dirty="0" smtClean="0">
                <a:latin typeface="Arial" pitchFamily="34" charset="0"/>
                <a:cs typeface="Arial" pitchFamily="34" charset="0"/>
              </a:rPr>
              <a:t>and </a:t>
            </a:r>
          </a:p>
          <a:p>
            <a:pPr algn="ctr"/>
            <a:r>
              <a:rPr lang="fr-FR" sz="2000" dirty="0" smtClean="0">
                <a:latin typeface="Arial" pitchFamily="34" charset="0"/>
                <a:cs typeface="Arial" pitchFamily="34" charset="0"/>
              </a:rPr>
              <a:t>a </a:t>
            </a:r>
            <a:r>
              <a:rPr lang="fr-FR" sz="2000" dirty="0" err="1" smtClean="0">
                <a:latin typeface="Arial" pitchFamily="34" charset="0"/>
                <a:cs typeface="Arial" pitchFamily="34" charset="0"/>
              </a:rPr>
              <a:t>function</a:t>
            </a:r>
            <a:r>
              <a:rPr lang="fr-FR" sz="2000" dirty="0" smtClean="0">
                <a:latin typeface="Arial" pitchFamily="34" charset="0"/>
                <a:cs typeface="Arial" pitchFamily="34" charset="0"/>
              </a:rPr>
              <a:t> of the </a:t>
            </a:r>
            <a:r>
              <a:rPr lang="fr-FR" sz="2000" dirty="0" err="1" smtClean="0">
                <a:latin typeface="Arial" pitchFamily="34" charset="0"/>
                <a:cs typeface="Arial" pitchFamily="34" charset="0"/>
              </a:rPr>
              <a:t>trader’s</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tolerance</a:t>
            </a:r>
            <a:r>
              <a:rPr lang="fr-FR" sz="2000" dirty="0" smtClean="0">
                <a:latin typeface="Arial" pitchFamily="34" charset="0"/>
                <a:cs typeface="Arial" pitchFamily="34" charset="0"/>
              </a:rPr>
              <a:t> for </a:t>
            </a:r>
            <a:r>
              <a:rPr lang="fr-FR" sz="2000" dirty="0" err="1" smtClean="0">
                <a:latin typeface="Arial" pitchFamily="34" charset="0"/>
                <a:cs typeface="Arial" pitchFamily="34" charset="0"/>
              </a:rPr>
              <a:t>risk</a:t>
            </a:r>
            <a:endParaRPr lang="fr-FR" sz="2000" dirty="0">
              <a:latin typeface="Arial" pitchFamily="34" charset="0"/>
              <a:cs typeface="Arial" pitchFamily="34" charset="0"/>
            </a:endParaRPr>
          </a:p>
        </p:txBody>
      </p:sp>
      <p:sp>
        <p:nvSpPr>
          <p:cNvPr id="8" name="Right Arrow 7"/>
          <p:cNvSpPr/>
          <p:nvPr/>
        </p:nvSpPr>
        <p:spPr>
          <a:xfrm>
            <a:off x="4932040" y="5589240"/>
            <a:ext cx="1152128" cy="11247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smtClean="0">
              <a:latin typeface="Arial" pitchFamily="34" charset="0"/>
              <a:cs typeface="Arial" pitchFamily="34" charset="0"/>
            </a:endParaRPr>
          </a:p>
        </p:txBody>
      </p:sp>
      <p:sp>
        <p:nvSpPr>
          <p:cNvPr id="9" name="TextBox 8"/>
          <p:cNvSpPr txBox="1"/>
          <p:nvPr/>
        </p:nvSpPr>
        <p:spPr>
          <a:xfrm>
            <a:off x="5795006" y="5366782"/>
            <a:ext cx="3348994" cy="1569660"/>
          </a:xfrm>
          <a:prstGeom prst="rect">
            <a:avLst/>
          </a:prstGeom>
          <a:noFill/>
        </p:spPr>
        <p:txBody>
          <a:bodyPr wrap="none" rtlCol="0">
            <a:spAutoFit/>
          </a:bodyPr>
          <a:lstStyle/>
          <a:p>
            <a:pPr algn="ctr"/>
            <a:r>
              <a:rPr lang="fr-FR" sz="3200" b="1" u="sng" dirty="0" smtClean="0">
                <a:latin typeface="Arial" pitchFamily="34" charset="0"/>
                <a:cs typeface="Arial" pitchFamily="34" charset="0"/>
              </a:rPr>
              <a:t>Utility </a:t>
            </a:r>
            <a:r>
              <a:rPr lang="fr-FR" sz="3200" b="1" u="sng" dirty="0" err="1" smtClean="0">
                <a:latin typeface="Arial" pitchFamily="34" charset="0"/>
                <a:cs typeface="Arial" pitchFamily="34" charset="0"/>
              </a:rPr>
              <a:t>function</a:t>
            </a:r>
            <a:endParaRPr lang="fr-FR" sz="3200" b="1" u="sng" dirty="0" smtClean="0">
              <a:latin typeface="Arial" pitchFamily="34" charset="0"/>
              <a:cs typeface="Arial" pitchFamily="34" charset="0"/>
            </a:endParaRPr>
          </a:p>
          <a:p>
            <a:pPr algn="ctr"/>
            <a:r>
              <a:rPr lang="fr-FR" sz="3200" b="1" u="sng" dirty="0" smtClean="0">
                <a:latin typeface="Arial" pitchFamily="34" charset="0"/>
                <a:cs typeface="Arial" pitchFamily="34" charset="0"/>
              </a:rPr>
              <a:t> to </a:t>
            </a:r>
            <a:r>
              <a:rPr lang="fr-FR" sz="3200" b="1" u="sng" dirty="0" err="1" smtClean="0">
                <a:latin typeface="Arial" pitchFamily="34" charset="0"/>
                <a:cs typeface="Arial" pitchFamily="34" charset="0"/>
              </a:rPr>
              <a:t>minimize</a:t>
            </a:r>
            <a:endParaRPr lang="fr-FR" sz="3200" b="1" u="sng" dirty="0" smtClean="0">
              <a:latin typeface="Arial" pitchFamily="34" charset="0"/>
              <a:cs typeface="Arial" pitchFamily="34" charset="0"/>
            </a:endParaRPr>
          </a:p>
          <a:p>
            <a:pPr algn="ctr"/>
            <a:r>
              <a:rPr lang="fr-FR" sz="3200" b="1" u="sng" dirty="0" smtClean="0">
                <a:latin typeface="Arial" pitchFamily="34" charset="0"/>
                <a:cs typeface="Arial" pitchFamily="34" charset="0"/>
              </a:rPr>
              <a:t>Efficient </a:t>
            </a:r>
            <a:r>
              <a:rPr lang="fr-FR" sz="3200" b="1" u="sng" dirty="0" err="1" smtClean="0">
                <a:latin typeface="Arial" pitchFamily="34" charset="0"/>
                <a:cs typeface="Arial" pitchFamily="34" charset="0"/>
              </a:rPr>
              <a:t>frontier</a:t>
            </a:r>
            <a:endParaRPr lang="fr-FR" sz="3200" b="1" u="sng" dirty="0">
              <a:latin typeface="Arial" pitchFamily="34" charset="0"/>
              <a:cs typeface="Arial" pitchFamily="34" charset="0"/>
            </a:endParaRPr>
          </a:p>
        </p:txBody>
      </p:sp>
    </p:spTree>
    <p:extLst>
      <p:ext uri="{BB962C8B-B14F-4D97-AF65-F5344CB8AC3E}">
        <p14:creationId xmlns:p14="http://schemas.microsoft.com/office/powerpoint/2010/main" val="913191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520" y="260648"/>
            <a:ext cx="8077200" cy="990600"/>
          </a:xfrm>
        </p:spPr>
        <p:txBody>
          <a:bodyPr/>
          <a:lstStyle/>
          <a:p>
            <a:r>
              <a:rPr lang="fr-FR" sz="3200" dirty="0" err="1" smtClean="0"/>
              <a:t>Modeling</a:t>
            </a:r>
            <a:r>
              <a:rPr lang="fr-FR" sz="3200" dirty="0" smtClean="0"/>
              <a:t> </a:t>
            </a:r>
            <a:r>
              <a:rPr lang="fr-FR" sz="3200" dirty="0" err="1" smtClean="0"/>
              <a:t>framework</a:t>
            </a:r>
            <a:r>
              <a:rPr lang="fr-FR" sz="3200" dirty="0" smtClean="0"/>
              <a:t> (</a:t>
            </a:r>
            <a:r>
              <a:rPr lang="fr-FR" sz="3200" dirty="0" err="1" smtClean="0"/>
              <a:t>Almgren</a:t>
            </a:r>
            <a:r>
              <a:rPr lang="fr-FR" sz="3200" dirty="0" smtClean="0"/>
              <a:t> &amp; </a:t>
            </a:r>
            <a:r>
              <a:rPr lang="fr-FR" sz="3200" dirty="0" err="1" smtClean="0"/>
              <a:t>Chriss</a:t>
            </a:r>
            <a:r>
              <a:rPr lang="fr-FR" sz="3200" dirty="0" smtClean="0"/>
              <a:t>)</a:t>
            </a:r>
            <a:endParaRPr lang="fr-FR"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99470"/>
            <a:ext cx="7992888" cy="535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573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520" y="278160"/>
            <a:ext cx="8077200" cy="990600"/>
          </a:xfrm>
        </p:spPr>
        <p:txBody>
          <a:bodyPr/>
          <a:lstStyle/>
          <a:p>
            <a:r>
              <a:rPr lang="fr-FR" sz="3200" dirty="0" err="1" smtClean="0"/>
              <a:t>Optimization</a:t>
            </a:r>
            <a:r>
              <a:rPr lang="fr-FR" sz="3200" dirty="0" smtClean="0"/>
              <a:t> </a:t>
            </a:r>
            <a:r>
              <a:rPr lang="fr-FR" sz="3200" dirty="0" err="1" smtClean="0"/>
              <a:t>problem</a:t>
            </a:r>
            <a:endParaRPr lang="fr-FR"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725" y="3280692"/>
            <a:ext cx="3513386" cy="144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971" y="1196752"/>
            <a:ext cx="21431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98246" y="2084655"/>
            <a:ext cx="4478010" cy="1200329"/>
          </a:xfrm>
          <a:prstGeom prst="rect">
            <a:avLst/>
          </a:prstGeom>
          <a:noFill/>
        </p:spPr>
        <p:txBody>
          <a:bodyPr wrap="square" rtlCol="0">
            <a:spAutoFit/>
          </a:bodyPr>
          <a:lstStyle/>
          <a:p>
            <a:pPr algn="ctr"/>
            <a:r>
              <a:rPr lang="fr-FR" dirty="0" err="1">
                <a:latin typeface="Arial" pitchFamily="34" charset="0"/>
                <a:cs typeface="Arial" pitchFamily="34" charset="0"/>
              </a:rPr>
              <a:t>w</a:t>
            </a:r>
            <a:r>
              <a:rPr lang="fr-FR" dirty="0" err="1" smtClean="0">
                <a:latin typeface="Arial" pitchFamily="34" charset="0"/>
                <a:cs typeface="Arial" pitchFamily="34" charset="0"/>
              </a:rPr>
              <a:t>here</a:t>
            </a:r>
            <a:r>
              <a:rPr lang="fr-FR" dirty="0" smtClean="0">
                <a:latin typeface="Arial" pitchFamily="34" charset="0"/>
                <a:cs typeface="Arial" pitchFamily="34" charset="0"/>
              </a:rPr>
              <a:t>  x </a:t>
            </a:r>
            <a:r>
              <a:rPr lang="fr-FR" dirty="0" err="1" smtClean="0">
                <a:latin typeface="Arial" pitchFamily="34" charset="0"/>
                <a:cs typeface="Arial" pitchFamily="34" charset="0"/>
              </a:rPr>
              <a:t>is</a:t>
            </a:r>
            <a:r>
              <a:rPr lang="fr-FR" dirty="0" smtClean="0">
                <a:latin typeface="Arial" pitchFamily="34" charset="0"/>
                <a:cs typeface="Arial" pitchFamily="34" charset="0"/>
              </a:rPr>
              <a:t> the liquidation </a:t>
            </a:r>
            <a:r>
              <a:rPr lang="fr-FR" dirty="0" err="1" smtClean="0">
                <a:latin typeface="Arial" pitchFamily="34" charset="0"/>
                <a:cs typeface="Arial" pitchFamily="34" charset="0"/>
              </a:rPr>
              <a:t>strategy</a:t>
            </a:r>
            <a:r>
              <a:rPr lang="fr-FR" dirty="0" smtClean="0">
                <a:latin typeface="Arial" pitchFamily="34" charset="0"/>
                <a:cs typeface="Arial" pitchFamily="34" charset="0"/>
              </a:rPr>
              <a:t>, </a:t>
            </a:r>
          </a:p>
          <a:p>
            <a:pPr algn="ctr"/>
            <a:r>
              <a:rPr lang="fr-FR" dirty="0" smtClean="0">
                <a:latin typeface="Arial" pitchFamily="34" charset="0"/>
                <a:cs typeface="Arial" pitchFamily="34" charset="0"/>
              </a:rPr>
              <a:t>E the </a:t>
            </a:r>
            <a:r>
              <a:rPr lang="fr-FR" dirty="0" err="1" smtClean="0">
                <a:latin typeface="Arial" pitchFamily="34" charset="0"/>
                <a:cs typeface="Arial" pitchFamily="34" charset="0"/>
              </a:rPr>
              <a:t>expected</a:t>
            </a:r>
            <a:r>
              <a:rPr lang="fr-FR" dirty="0" smtClean="0">
                <a:latin typeface="Arial" pitchFamily="34" charset="0"/>
                <a:cs typeface="Arial" pitchFamily="34" charset="0"/>
              </a:rPr>
              <a:t> </a:t>
            </a:r>
            <a:r>
              <a:rPr lang="fr-FR" dirty="0" err="1" smtClean="0">
                <a:latin typeface="Arial" pitchFamily="34" charset="0"/>
                <a:cs typeface="Arial" pitchFamily="34" charset="0"/>
              </a:rPr>
              <a:t>shortfall</a:t>
            </a:r>
            <a:r>
              <a:rPr lang="fr-FR" dirty="0" smtClean="0">
                <a:latin typeface="Arial" pitchFamily="34" charset="0"/>
                <a:cs typeface="Arial" pitchFamily="34" charset="0"/>
              </a:rPr>
              <a:t> </a:t>
            </a:r>
          </a:p>
          <a:p>
            <a:pPr algn="ctr"/>
            <a:r>
              <a:rPr lang="fr-FR" dirty="0" smtClean="0">
                <a:latin typeface="Arial" pitchFamily="34" charset="0"/>
                <a:cs typeface="Arial" pitchFamily="34" charset="0"/>
              </a:rPr>
              <a:t>and V </a:t>
            </a:r>
            <a:r>
              <a:rPr lang="fr-FR" dirty="0" err="1" smtClean="0">
                <a:latin typeface="Arial" pitchFamily="34" charset="0"/>
                <a:cs typeface="Arial" pitchFamily="34" charset="0"/>
              </a:rPr>
              <a:t>its</a:t>
            </a:r>
            <a:r>
              <a:rPr lang="fr-FR" dirty="0" smtClean="0">
                <a:latin typeface="Arial" pitchFamily="34" charset="0"/>
                <a:cs typeface="Arial" pitchFamily="34" charset="0"/>
              </a:rPr>
              <a:t> variance</a:t>
            </a:r>
          </a:p>
          <a:p>
            <a:pPr algn="ctr"/>
            <a:r>
              <a:rPr lang="fr-FR" dirty="0">
                <a:latin typeface="Arial" pitchFamily="34" charset="0"/>
                <a:cs typeface="Arial" pitchFamily="34" charset="0"/>
              </a:rPr>
              <a:t>(</a:t>
            </a:r>
            <a:r>
              <a:rPr lang="fr-FR" dirty="0" err="1" smtClean="0">
                <a:latin typeface="Arial" pitchFamily="34" charset="0"/>
                <a:cs typeface="Arial" pitchFamily="34" charset="0"/>
              </a:rPr>
              <a:t>obtained</a:t>
            </a:r>
            <a:r>
              <a:rPr lang="fr-FR" dirty="0" smtClean="0">
                <a:latin typeface="Arial" pitchFamily="34" charset="0"/>
                <a:cs typeface="Arial" pitchFamily="34" charset="0"/>
              </a:rPr>
              <a:t> </a:t>
            </a:r>
            <a:r>
              <a:rPr lang="fr-FR" dirty="0" err="1" smtClean="0">
                <a:latin typeface="Arial" pitchFamily="34" charset="0"/>
                <a:cs typeface="Arial" pitchFamily="34" charset="0"/>
              </a:rPr>
              <a:t>from</a:t>
            </a:r>
            <a:r>
              <a:rPr lang="fr-FR" dirty="0" smtClean="0">
                <a:latin typeface="Arial" pitchFamily="34" charset="0"/>
                <a:cs typeface="Arial" pitchFamily="34" charset="0"/>
              </a:rPr>
              <a:t> the </a:t>
            </a:r>
            <a:r>
              <a:rPr lang="fr-FR" dirty="0" err="1" smtClean="0">
                <a:latin typeface="Arial" pitchFamily="34" charset="0"/>
                <a:cs typeface="Arial" pitchFamily="34" charset="0"/>
              </a:rPr>
              <a:t>previous</a:t>
            </a:r>
            <a:r>
              <a:rPr lang="fr-FR" dirty="0" smtClean="0">
                <a:latin typeface="Arial" pitchFamily="34" charset="0"/>
                <a:cs typeface="Arial" pitchFamily="34" charset="0"/>
              </a:rPr>
              <a:t> model)</a:t>
            </a:r>
            <a:endParaRPr lang="fr-FR" dirty="0">
              <a:latin typeface="Arial" pitchFamily="34" charset="0"/>
              <a:cs typeface="Arial" pitchFamily="34" charset="0"/>
            </a:endParaRPr>
          </a:p>
        </p:txBody>
      </p:sp>
      <p:sp>
        <p:nvSpPr>
          <p:cNvPr id="8" name="TextBox 7"/>
          <p:cNvSpPr txBox="1"/>
          <p:nvPr/>
        </p:nvSpPr>
        <p:spPr>
          <a:xfrm>
            <a:off x="1187624" y="4725144"/>
            <a:ext cx="7378943" cy="923330"/>
          </a:xfrm>
          <a:prstGeom prst="rect">
            <a:avLst/>
          </a:prstGeom>
          <a:noFill/>
        </p:spPr>
        <p:txBody>
          <a:bodyPr wrap="none" rtlCol="0">
            <a:spAutoFit/>
          </a:bodyPr>
          <a:lstStyle/>
          <a:p>
            <a:pPr algn="ctr"/>
            <a:r>
              <a:rPr lang="fr-FR" dirty="0" smtClean="0">
                <a:latin typeface="Arial" pitchFamily="34" charset="0"/>
                <a:cs typeface="Arial" pitchFamily="34" charset="0"/>
              </a:rPr>
              <a:t>As for the CAPM </a:t>
            </a:r>
            <a:r>
              <a:rPr lang="fr-FR" dirty="0" err="1" smtClean="0">
                <a:latin typeface="Arial" pitchFamily="34" charset="0"/>
                <a:cs typeface="Arial" pitchFamily="34" charset="0"/>
              </a:rPr>
              <a:t>pricing</a:t>
            </a:r>
            <a:r>
              <a:rPr lang="fr-FR" dirty="0" smtClean="0">
                <a:latin typeface="Arial" pitchFamily="34" charset="0"/>
                <a:cs typeface="Arial" pitchFamily="34" charset="0"/>
              </a:rPr>
              <a:t> model, </a:t>
            </a:r>
            <a:r>
              <a:rPr lang="fr-FR" dirty="0" err="1" smtClean="0">
                <a:latin typeface="Arial" pitchFamily="34" charset="0"/>
                <a:cs typeface="Arial" pitchFamily="34" charset="0"/>
              </a:rPr>
              <a:t>we</a:t>
            </a:r>
            <a:r>
              <a:rPr lang="fr-FR" dirty="0" smtClean="0">
                <a:latin typeface="Arial" pitchFamily="34" charset="0"/>
                <a:cs typeface="Arial" pitchFamily="34" charset="0"/>
              </a:rPr>
              <a:t> </a:t>
            </a:r>
            <a:r>
              <a:rPr lang="fr-FR" dirty="0" err="1" smtClean="0">
                <a:latin typeface="Arial" pitchFamily="34" charset="0"/>
                <a:cs typeface="Arial" pitchFamily="34" charset="0"/>
              </a:rPr>
              <a:t>get</a:t>
            </a:r>
            <a:r>
              <a:rPr lang="fr-FR" dirty="0" smtClean="0">
                <a:latin typeface="Arial" pitchFamily="34" charset="0"/>
                <a:cs typeface="Arial" pitchFamily="34" charset="0"/>
              </a:rPr>
              <a:t> the Lagrange multiplier</a:t>
            </a:r>
          </a:p>
          <a:p>
            <a:pPr algn="ctr"/>
            <a:r>
              <a:rPr lang="fr-FR" dirty="0" err="1" smtClean="0">
                <a:latin typeface="Arial" pitchFamily="34" charset="0"/>
                <a:cs typeface="Arial" pitchFamily="34" charset="0"/>
              </a:rPr>
              <a:t>Which</a:t>
            </a:r>
            <a:r>
              <a:rPr lang="fr-FR" dirty="0" smtClean="0">
                <a:latin typeface="Arial" pitchFamily="34" charset="0"/>
                <a:cs typeface="Arial" pitchFamily="34" charset="0"/>
              </a:rPr>
              <a:t> has a direct </a:t>
            </a:r>
            <a:r>
              <a:rPr lang="fr-FR" dirty="0" err="1" smtClean="0">
                <a:latin typeface="Arial" pitchFamily="34" charset="0"/>
                <a:cs typeface="Arial" pitchFamily="34" charset="0"/>
              </a:rPr>
              <a:t>financial</a:t>
            </a:r>
            <a:r>
              <a:rPr lang="fr-FR" dirty="0" smtClean="0">
                <a:latin typeface="Arial" pitchFamily="34" charset="0"/>
                <a:cs typeface="Arial" pitchFamily="34" charset="0"/>
              </a:rPr>
              <a:t> </a:t>
            </a:r>
            <a:r>
              <a:rPr lang="fr-FR" dirty="0" err="1" smtClean="0">
                <a:latin typeface="Arial" pitchFamily="34" charset="0"/>
                <a:cs typeface="Arial" pitchFamily="34" charset="0"/>
              </a:rPr>
              <a:t>interpretation</a:t>
            </a:r>
            <a:r>
              <a:rPr lang="fr-FR" dirty="0" smtClean="0">
                <a:latin typeface="Arial" pitchFamily="34" charset="0"/>
                <a:cs typeface="Arial" pitchFamily="34" charset="0"/>
              </a:rPr>
              <a:t> : a </a:t>
            </a:r>
            <a:r>
              <a:rPr lang="fr-FR" dirty="0" err="1" smtClean="0">
                <a:latin typeface="Arial" pitchFamily="34" charset="0"/>
                <a:cs typeface="Arial" pitchFamily="34" charset="0"/>
              </a:rPr>
              <a:t>measure</a:t>
            </a:r>
            <a:r>
              <a:rPr lang="fr-FR" dirty="0" smtClean="0">
                <a:latin typeface="Arial" pitchFamily="34" charset="0"/>
                <a:cs typeface="Arial" pitchFamily="34" charset="0"/>
              </a:rPr>
              <a:t> of </a:t>
            </a:r>
            <a:r>
              <a:rPr lang="fr-FR" dirty="0" err="1" smtClean="0">
                <a:latin typeface="Arial" pitchFamily="34" charset="0"/>
                <a:cs typeface="Arial" pitchFamily="34" charset="0"/>
              </a:rPr>
              <a:t>risk</a:t>
            </a:r>
            <a:r>
              <a:rPr lang="fr-FR" dirty="0" smtClean="0">
                <a:latin typeface="Arial" pitchFamily="34" charset="0"/>
                <a:cs typeface="Arial" pitchFamily="34" charset="0"/>
              </a:rPr>
              <a:t>-aversion.</a:t>
            </a:r>
          </a:p>
          <a:p>
            <a:pPr algn="ctr"/>
            <a:r>
              <a:rPr lang="fr-FR" dirty="0" smtClean="0">
                <a:latin typeface="Arial" pitchFamily="34" charset="0"/>
                <a:cs typeface="Arial" pitchFamily="34" charset="0"/>
              </a:rPr>
              <a:t>And </a:t>
            </a:r>
            <a:r>
              <a:rPr lang="fr-FR" dirty="0" err="1" smtClean="0">
                <a:latin typeface="Arial" pitchFamily="34" charset="0"/>
                <a:cs typeface="Arial" pitchFamily="34" charset="0"/>
              </a:rPr>
              <a:t>we</a:t>
            </a:r>
            <a:r>
              <a:rPr lang="fr-FR" dirty="0" smtClean="0">
                <a:latin typeface="Arial" pitchFamily="34" charset="0"/>
                <a:cs typeface="Arial" pitchFamily="34" charset="0"/>
              </a:rPr>
              <a:t> </a:t>
            </a:r>
            <a:r>
              <a:rPr lang="fr-FR" dirty="0" err="1" smtClean="0">
                <a:latin typeface="Arial" pitchFamily="34" charset="0"/>
                <a:cs typeface="Arial" pitchFamily="34" charset="0"/>
              </a:rPr>
              <a:t>minimize</a:t>
            </a:r>
            <a:r>
              <a:rPr lang="fr-FR" dirty="0" smtClean="0">
                <a:latin typeface="Arial" pitchFamily="34" charset="0"/>
                <a:cs typeface="Arial" pitchFamily="34" charset="0"/>
              </a:rPr>
              <a:t> the </a:t>
            </a:r>
            <a:r>
              <a:rPr lang="fr-FR" dirty="0" err="1" smtClean="0">
                <a:latin typeface="Arial" pitchFamily="34" charset="0"/>
                <a:cs typeface="Arial" pitchFamily="34" charset="0"/>
              </a:rPr>
              <a:t>following</a:t>
            </a:r>
            <a:r>
              <a:rPr lang="fr-FR" dirty="0" smtClean="0">
                <a:latin typeface="Arial" pitchFamily="34" charset="0"/>
                <a:cs typeface="Arial" pitchFamily="34" charset="0"/>
              </a:rPr>
              <a:t> </a:t>
            </a:r>
            <a:r>
              <a:rPr lang="fr-FR" dirty="0" err="1" smtClean="0">
                <a:latin typeface="Arial" pitchFamily="34" charset="0"/>
                <a:cs typeface="Arial" pitchFamily="34" charset="0"/>
              </a:rPr>
              <a:t>problem</a:t>
            </a:r>
            <a:r>
              <a:rPr lang="fr-FR" dirty="0" smtClean="0">
                <a:latin typeface="Arial" pitchFamily="34" charset="0"/>
                <a:cs typeface="Arial" pitchFamily="34" charset="0"/>
              </a:rPr>
              <a:t> :</a:t>
            </a:r>
            <a:endParaRPr lang="fr-FR" dirty="0">
              <a:latin typeface="Arial" pitchFamily="34" charset="0"/>
              <a:cs typeface="Arial" pitchFamily="34" charset="0"/>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889" y="5877272"/>
            <a:ext cx="2684239" cy="72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366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1412776"/>
            <a:ext cx="6984775" cy="1485535"/>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2800" dirty="0" smtClean="0">
                <a:latin typeface="+mj-lt"/>
                <a:cs typeface="Arial" pitchFamily="34" charset="0"/>
              </a:rPr>
              <a:t>Independence of returns</a:t>
            </a:r>
          </a:p>
          <a:p>
            <a:pPr marL="341313" lvl="1" indent="-230188">
              <a:lnSpc>
                <a:spcPct val="105000"/>
              </a:lnSpc>
              <a:spcBef>
                <a:spcPts val="200"/>
              </a:spcBef>
              <a:spcAft>
                <a:spcPts val="1200"/>
              </a:spcAft>
              <a:buClr>
                <a:schemeClr val="tx2"/>
              </a:buClr>
              <a:buFont typeface="Arial" pitchFamily="34" charset="0"/>
              <a:buChar char="•"/>
            </a:pPr>
            <a:r>
              <a:rPr lang="en-US" sz="2800" dirty="0" smtClean="0">
                <a:latin typeface="+mj-lt"/>
                <a:cs typeface="Arial" pitchFamily="34" charset="0"/>
              </a:rPr>
              <a:t>Symmetric penalty function for risk</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p:txBody>
      </p:sp>
      <p:sp>
        <p:nvSpPr>
          <p:cNvPr id="5" name="Title 1"/>
          <p:cNvSpPr>
            <a:spLocks noGrp="1"/>
          </p:cNvSpPr>
          <p:nvPr>
            <p:ph type="title"/>
          </p:nvPr>
        </p:nvSpPr>
        <p:spPr>
          <a:xfrm>
            <a:off x="251520" y="260648"/>
            <a:ext cx="8077200" cy="990600"/>
          </a:xfrm>
        </p:spPr>
        <p:txBody>
          <a:bodyPr/>
          <a:lstStyle/>
          <a:p>
            <a:r>
              <a:rPr lang="fr-FR" sz="3200" dirty="0" err="1" smtClean="0"/>
              <a:t>Simplifying</a:t>
            </a:r>
            <a:r>
              <a:rPr lang="fr-FR" sz="3200" dirty="0" smtClean="0"/>
              <a:t> </a:t>
            </a:r>
            <a:r>
              <a:rPr lang="fr-FR" sz="3200" dirty="0" err="1" smtClean="0"/>
              <a:t>assumptions</a:t>
            </a:r>
            <a:r>
              <a:rPr lang="fr-FR" sz="3200" dirty="0" smtClean="0"/>
              <a:t> :</a:t>
            </a:r>
            <a:endParaRPr lang="fr-FR" sz="3200" dirty="0"/>
          </a:p>
        </p:txBody>
      </p:sp>
      <p:sp>
        <p:nvSpPr>
          <p:cNvPr id="6" name="Right Arrow 5"/>
          <p:cNvSpPr/>
          <p:nvPr/>
        </p:nvSpPr>
        <p:spPr>
          <a:xfrm>
            <a:off x="395536" y="3284984"/>
            <a:ext cx="2088232"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smtClean="0">
              <a:latin typeface="Arial" pitchFamily="34" charset="0"/>
              <a:cs typeface="Arial" pitchFamily="34" charset="0"/>
            </a:endParaRPr>
          </a:p>
        </p:txBody>
      </p:sp>
      <p:sp>
        <p:nvSpPr>
          <p:cNvPr id="7" name="TextBox 6"/>
          <p:cNvSpPr txBox="1"/>
          <p:nvPr/>
        </p:nvSpPr>
        <p:spPr>
          <a:xfrm>
            <a:off x="3131840" y="3068960"/>
            <a:ext cx="4608512" cy="1384995"/>
          </a:xfrm>
          <a:prstGeom prst="rect">
            <a:avLst/>
          </a:prstGeom>
          <a:noFill/>
        </p:spPr>
        <p:txBody>
          <a:bodyPr wrap="square" rtlCol="0">
            <a:spAutoFit/>
          </a:bodyPr>
          <a:lstStyle/>
          <a:p>
            <a:r>
              <a:rPr lang="fr-FR" sz="2800" dirty="0" smtClean="0">
                <a:latin typeface="Arial" pitchFamily="34" charset="0"/>
                <a:cs typeface="Arial" pitchFamily="34" charset="0"/>
              </a:rPr>
              <a:t>Best </a:t>
            </a:r>
            <a:r>
              <a:rPr lang="fr-FR" sz="2800" dirty="0" err="1" smtClean="0">
                <a:latin typeface="Arial" pitchFamily="34" charset="0"/>
                <a:cs typeface="Arial" pitchFamily="34" charset="0"/>
              </a:rPr>
              <a:t>strategies</a:t>
            </a:r>
            <a:r>
              <a:rPr lang="fr-FR" sz="2800" dirty="0" smtClean="0">
                <a:latin typeface="Arial" pitchFamily="34" charset="0"/>
                <a:cs typeface="Arial" pitchFamily="34" charset="0"/>
              </a:rPr>
              <a:t> are </a:t>
            </a:r>
            <a:r>
              <a:rPr lang="fr-FR" sz="2800" dirty="0" err="1" smtClean="0">
                <a:latin typeface="Arial" pitchFamily="34" charset="0"/>
                <a:cs typeface="Arial" pitchFamily="34" charset="0"/>
              </a:rPr>
              <a:t>static</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they</a:t>
            </a:r>
            <a:r>
              <a:rPr lang="fr-FR" sz="2800" dirty="0" smtClean="0">
                <a:latin typeface="Arial" pitchFamily="34" charset="0"/>
                <a:cs typeface="Arial" pitchFamily="34" charset="0"/>
              </a:rPr>
              <a:t> do not </a:t>
            </a:r>
            <a:r>
              <a:rPr lang="fr-FR" sz="2800" dirty="0" err="1" smtClean="0">
                <a:latin typeface="Arial" pitchFamily="34" charset="0"/>
                <a:cs typeface="Arial" pitchFamily="34" charset="0"/>
              </a:rPr>
              <a:t>depend</a:t>
            </a:r>
            <a:r>
              <a:rPr lang="fr-FR" sz="2800" dirty="0" smtClean="0">
                <a:latin typeface="Arial" pitchFamily="34" charset="0"/>
                <a:cs typeface="Arial" pitchFamily="34" charset="0"/>
              </a:rPr>
              <a:t> of the </a:t>
            </a:r>
            <a:r>
              <a:rPr lang="fr-FR" sz="2800" dirty="0" err="1" smtClean="0">
                <a:latin typeface="Arial" pitchFamily="34" charset="0"/>
                <a:cs typeface="Arial" pitchFamily="34" charset="0"/>
              </a:rPr>
              <a:t>trading</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path</a:t>
            </a:r>
            <a:r>
              <a:rPr lang="fr-FR" sz="2800" dirty="0" smtClean="0">
                <a:latin typeface="Arial" pitchFamily="34" charset="0"/>
                <a:cs typeface="Arial" pitchFamily="34" charset="0"/>
              </a:rPr>
              <a:t>)</a:t>
            </a:r>
            <a:endParaRPr lang="fr-FR" sz="2800" dirty="0">
              <a:latin typeface="Arial" pitchFamily="34" charset="0"/>
              <a:cs typeface="Arial" pitchFamily="34" charset="0"/>
            </a:endParaRPr>
          </a:p>
        </p:txBody>
      </p:sp>
      <p:sp>
        <p:nvSpPr>
          <p:cNvPr id="8" name="TextBox 7"/>
          <p:cNvSpPr txBox="1"/>
          <p:nvPr/>
        </p:nvSpPr>
        <p:spPr>
          <a:xfrm>
            <a:off x="899592" y="4996333"/>
            <a:ext cx="8136904" cy="954107"/>
          </a:xfrm>
          <a:prstGeom prst="rect">
            <a:avLst/>
          </a:prstGeom>
          <a:noFill/>
        </p:spPr>
        <p:txBody>
          <a:bodyPr wrap="square" rtlCol="0">
            <a:spAutoFit/>
          </a:bodyPr>
          <a:lstStyle/>
          <a:p>
            <a:r>
              <a:rPr lang="fr-FR" sz="2800" dirty="0" smtClean="0">
                <a:latin typeface="Arial" pitchFamily="34" charset="0"/>
                <a:cs typeface="Arial" pitchFamily="34" charset="0"/>
              </a:rPr>
              <a:t>Of course, </a:t>
            </a:r>
            <a:r>
              <a:rPr lang="fr-FR" sz="2800" dirty="0" err="1" smtClean="0">
                <a:latin typeface="Arial" pitchFamily="34" charset="0"/>
                <a:cs typeface="Arial" pitchFamily="34" charset="0"/>
              </a:rPr>
              <a:t>this</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is</a:t>
            </a:r>
            <a:r>
              <a:rPr lang="fr-FR" sz="2800" dirty="0" smtClean="0">
                <a:latin typeface="Arial" pitchFamily="34" charset="0"/>
                <a:cs typeface="Arial" pitchFamily="34" charset="0"/>
              </a:rPr>
              <a:t> naïve, </a:t>
            </a:r>
            <a:r>
              <a:rPr lang="fr-FR" sz="2800" dirty="0" err="1" smtClean="0">
                <a:latin typeface="Arial" pitchFamily="34" charset="0"/>
                <a:cs typeface="Arial" pitchFamily="34" charset="0"/>
              </a:rPr>
              <a:t>without</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those</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assumptions</a:t>
            </a:r>
            <a:r>
              <a:rPr lang="fr-FR" sz="2800" dirty="0" smtClean="0">
                <a:latin typeface="Arial" pitchFamily="34" charset="0"/>
                <a:cs typeface="Arial" pitchFamily="34" charset="0"/>
              </a:rPr>
              <a:t> : </a:t>
            </a:r>
            <a:r>
              <a:rPr lang="fr-FR" sz="2800" dirty="0" err="1" smtClean="0">
                <a:latin typeface="Arial" pitchFamily="34" charset="0"/>
                <a:cs typeface="Arial" pitchFamily="34" charset="0"/>
              </a:rPr>
              <a:t>Dynamic</a:t>
            </a:r>
            <a:r>
              <a:rPr lang="fr-FR" sz="2800" dirty="0" smtClean="0">
                <a:latin typeface="Arial" pitchFamily="34" charset="0"/>
                <a:cs typeface="Arial" pitchFamily="34" charset="0"/>
              </a:rPr>
              <a:t> </a:t>
            </a:r>
            <a:r>
              <a:rPr lang="fr-FR" sz="2800" dirty="0" err="1" smtClean="0">
                <a:latin typeface="Arial" pitchFamily="34" charset="0"/>
                <a:cs typeface="Arial" pitchFamily="34" charset="0"/>
              </a:rPr>
              <a:t>Stochastic</a:t>
            </a:r>
            <a:r>
              <a:rPr lang="fr-FR" sz="2800" dirty="0" smtClean="0">
                <a:latin typeface="Arial" pitchFamily="34" charset="0"/>
                <a:cs typeface="Arial" pitchFamily="34" charset="0"/>
              </a:rPr>
              <a:t> Control </a:t>
            </a:r>
            <a:r>
              <a:rPr lang="fr-FR" sz="2800" dirty="0" err="1" smtClean="0">
                <a:latin typeface="Arial" pitchFamily="34" charset="0"/>
                <a:cs typeface="Arial" pitchFamily="34" charset="0"/>
              </a:rPr>
              <a:t>theory</a:t>
            </a:r>
            <a:endParaRPr lang="fr-FR" sz="2800" dirty="0">
              <a:latin typeface="Arial" pitchFamily="34" charset="0"/>
              <a:cs typeface="Arial" pitchFamily="34" charset="0"/>
            </a:endParaRPr>
          </a:p>
        </p:txBody>
      </p:sp>
    </p:spTree>
    <p:extLst>
      <p:ext uri="{BB962C8B-B14F-4D97-AF65-F5344CB8AC3E}">
        <p14:creationId xmlns:p14="http://schemas.microsoft.com/office/powerpoint/2010/main" val="1227840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520" y="278160"/>
            <a:ext cx="8077200" cy="630560"/>
          </a:xfrm>
        </p:spPr>
        <p:txBody>
          <a:bodyPr/>
          <a:lstStyle/>
          <a:p>
            <a:r>
              <a:rPr lang="fr-FR" sz="3200" dirty="0" smtClean="0"/>
              <a:t>MATLAB and </a:t>
            </a:r>
            <a:r>
              <a:rPr lang="fr-FR" sz="3200" dirty="0" err="1" smtClean="0"/>
              <a:t>its</a:t>
            </a:r>
            <a:r>
              <a:rPr lang="fr-FR" sz="3200" dirty="0" smtClean="0"/>
              <a:t> solutions to </a:t>
            </a:r>
            <a:r>
              <a:rPr lang="fr-FR" sz="3200" dirty="0" err="1" smtClean="0"/>
              <a:t>solve</a:t>
            </a:r>
            <a:r>
              <a:rPr lang="fr-FR" sz="3200" dirty="0" smtClean="0"/>
              <a:t> </a:t>
            </a:r>
            <a:r>
              <a:rPr lang="fr-FR" sz="3200" dirty="0" err="1" smtClean="0"/>
              <a:t>it</a:t>
            </a:r>
            <a:r>
              <a:rPr lang="fr-FR" sz="3200" dirty="0" smtClean="0"/>
              <a:t> !</a:t>
            </a:r>
            <a:endParaRPr lang="fr-FR" sz="3200" dirty="0"/>
          </a:p>
        </p:txBody>
      </p:sp>
      <p:sp>
        <p:nvSpPr>
          <p:cNvPr id="5" name="TextBox 4"/>
          <p:cNvSpPr txBox="1"/>
          <p:nvPr/>
        </p:nvSpPr>
        <p:spPr>
          <a:xfrm>
            <a:off x="1115616" y="1340768"/>
            <a:ext cx="6984775" cy="844590"/>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341313" lvl="1" indent="-230188">
              <a:lnSpc>
                <a:spcPct val="105000"/>
              </a:lnSpc>
              <a:spcBef>
                <a:spcPts val="200"/>
              </a:spcBef>
              <a:spcAft>
                <a:spcPts val="1200"/>
              </a:spcAft>
              <a:buClr>
                <a:schemeClr val="tx2"/>
              </a:buClr>
              <a:buFont typeface="Arial" pitchFamily="34" charset="0"/>
              <a:buChar char="•"/>
            </a:pPr>
            <a:r>
              <a:rPr lang="en-US" sz="2800" dirty="0" smtClean="0">
                <a:latin typeface="+mj-lt"/>
                <a:cs typeface="Arial" pitchFamily="34" charset="0"/>
              </a:rPr>
              <a:t>Linear impact functions</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p:txBody>
      </p:sp>
      <p:sp>
        <p:nvSpPr>
          <p:cNvPr id="6" name="TextBox 5"/>
          <p:cNvSpPr txBox="1"/>
          <p:nvPr/>
        </p:nvSpPr>
        <p:spPr>
          <a:xfrm>
            <a:off x="1187624" y="3379679"/>
            <a:ext cx="6984775" cy="1485535"/>
          </a:xfrm>
          <a:prstGeom prst="rect">
            <a:avLst/>
          </a:prstGeom>
          <a:noFill/>
        </p:spPr>
        <p:txBody>
          <a:bodyPr wrap="square" rtlCol="0">
            <a:spAutoFit/>
          </a:bodyPr>
          <a:lstStyle>
            <a:defPPr>
              <a:defRPr lang="en-US"/>
            </a:defPPr>
            <a:lvl1pPr marL="171450" indent="-171450">
              <a:buFont typeface="Wingdings" pitchFamily="2" charset="2"/>
              <a:buChar char="§"/>
              <a:defRPr sz="1100" b="1">
                <a:solidFill>
                  <a:srgbClr val="C00000"/>
                </a:solidFill>
                <a:latin typeface="+mj-lt"/>
                <a:cs typeface="Arial" pitchFamily="34" charset="0"/>
              </a:defRPr>
            </a:lvl1pPr>
          </a:lstStyle>
          <a:p>
            <a:pPr marL="111125" lvl="1">
              <a:lnSpc>
                <a:spcPct val="105000"/>
              </a:lnSpc>
              <a:spcBef>
                <a:spcPts val="200"/>
              </a:spcBef>
              <a:spcAft>
                <a:spcPts val="1200"/>
              </a:spcAft>
              <a:buClr>
                <a:schemeClr val="tx2"/>
              </a:buClr>
            </a:pPr>
            <a:endParaRPr lang="en-US" sz="2800" dirty="0" smtClean="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r>
              <a:rPr lang="en-US" sz="2800" dirty="0" smtClean="0">
                <a:latin typeface="+mj-lt"/>
                <a:cs typeface="Arial" pitchFamily="34" charset="0"/>
              </a:rPr>
              <a:t>Non-linear impact functions for risk</a:t>
            </a:r>
            <a:endParaRPr lang="en-US" sz="4000" dirty="0">
              <a:latin typeface="+mj-lt"/>
              <a:cs typeface="Arial" pitchFamily="34" charset="0"/>
            </a:endParaRPr>
          </a:p>
          <a:p>
            <a:pPr marL="341313" lvl="1" indent="-230188">
              <a:lnSpc>
                <a:spcPct val="105000"/>
              </a:lnSpc>
              <a:spcBef>
                <a:spcPts val="200"/>
              </a:spcBef>
              <a:spcAft>
                <a:spcPts val="1200"/>
              </a:spcAft>
              <a:buClr>
                <a:schemeClr val="tx2"/>
              </a:buClr>
              <a:buFont typeface="Arial" pitchFamily="34" charset="0"/>
              <a:buChar char="•"/>
            </a:pPr>
            <a:endParaRPr lang="en-US" sz="800" dirty="0" smtClean="0">
              <a:latin typeface="+mj-lt"/>
              <a:cs typeface="Arial"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14" y="2237670"/>
            <a:ext cx="12001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10670"/>
            <a:ext cx="25908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947589" y="4705638"/>
            <a:ext cx="792088" cy="7395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smtClean="0">
              <a:latin typeface="Arial" pitchFamily="34" charset="0"/>
              <a:cs typeface="Arial" pitchFamily="34" charset="0"/>
            </a:endParaRP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951" y="2515136"/>
            <a:ext cx="3994448" cy="133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98308" y="1772816"/>
            <a:ext cx="4871847" cy="707886"/>
          </a:xfrm>
          <a:prstGeom prst="rect">
            <a:avLst/>
          </a:prstGeom>
          <a:noFill/>
        </p:spPr>
        <p:txBody>
          <a:bodyPr wrap="none" rtlCol="0">
            <a:spAutoFit/>
          </a:bodyPr>
          <a:lstStyle/>
          <a:p>
            <a:r>
              <a:rPr lang="fr-FR" sz="2000" dirty="0" smtClean="0">
                <a:latin typeface="Arial" pitchFamily="34" charset="0"/>
                <a:cs typeface="Arial" pitchFamily="34" charset="0"/>
              </a:rPr>
              <a:t>Use the </a:t>
            </a:r>
            <a:r>
              <a:rPr lang="fr-FR" sz="2000" dirty="0" err="1" smtClean="0">
                <a:latin typeface="Arial" pitchFamily="34" charset="0"/>
                <a:cs typeface="Arial" pitchFamily="34" charset="0"/>
              </a:rPr>
              <a:t>Symbolic</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toolbox</a:t>
            </a:r>
            <a:r>
              <a:rPr lang="fr-FR" sz="2000" dirty="0" smtClean="0">
                <a:latin typeface="Arial" pitchFamily="34" charset="0"/>
                <a:cs typeface="Arial" pitchFamily="34" charset="0"/>
              </a:rPr>
              <a:t> to </a:t>
            </a:r>
            <a:r>
              <a:rPr lang="fr-FR" sz="2000" dirty="0" err="1" smtClean="0">
                <a:latin typeface="Arial" pitchFamily="34" charset="0"/>
                <a:cs typeface="Arial" pitchFamily="34" charset="0"/>
              </a:rPr>
              <a:t>calculate</a:t>
            </a:r>
            <a:r>
              <a:rPr lang="fr-FR" sz="2000" dirty="0" smtClean="0">
                <a:latin typeface="Arial" pitchFamily="34" charset="0"/>
                <a:cs typeface="Arial" pitchFamily="34" charset="0"/>
              </a:rPr>
              <a:t> the</a:t>
            </a:r>
          </a:p>
          <a:p>
            <a:r>
              <a:rPr lang="fr-FR" sz="2000" dirty="0" err="1" smtClean="0">
                <a:latin typeface="Arial" pitchFamily="34" charset="0"/>
                <a:cs typeface="Arial" pitchFamily="34" charset="0"/>
              </a:rPr>
              <a:t>Existing</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closed</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form</a:t>
            </a:r>
            <a:r>
              <a:rPr lang="fr-FR" sz="2000" dirty="0" smtClean="0">
                <a:latin typeface="Arial" pitchFamily="34" charset="0"/>
                <a:cs typeface="Arial" pitchFamily="34" charset="0"/>
              </a:rPr>
              <a:t> solution :</a:t>
            </a:r>
            <a:endParaRPr lang="fr-FR" sz="2000" dirty="0">
              <a:latin typeface="Arial" pitchFamily="34" charset="0"/>
              <a:cs typeface="Arial" pitchFamily="34" charset="0"/>
            </a:endParaRPr>
          </a:p>
        </p:txBody>
      </p:sp>
      <p:sp>
        <p:nvSpPr>
          <p:cNvPr id="12" name="TextBox 11"/>
          <p:cNvSpPr txBox="1"/>
          <p:nvPr/>
        </p:nvSpPr>
        <p:spPr>
          <a:xfrm>
            <a:off x="1739676" y="4653136"/>
            <a:ext cx="4488507" cy="1323439"/>
          </a:xfrm>
          <a:prstGeom prst="rect">
            <a:avLst/>
          </a:prstGeom>
          <a:noFill/>
        </p:spPr>
        <p:txBody>
          <a:bodyPr wrap="square" rtlCol="0">
            <a:spAutoFit/>
          </a:bodyPr>
          <a:lstStyle/>
          <a:p>
            <a:r>
              <a:rPr lang="fr-FR" sz="2000" dirty="0" smtClean="0">
                <a:latin typeface="Arial" pitchFamily="34" charset="0"/>
                <a:cs typeface="Arial" pitchFamily="34" charset="0"/>
              </a:rPr>
              <a:t>No more </a:t>
            </a:r>
            <a:r>
              <a:rPr lang="fr-FR" sz="2000" dirty="0" err="1" smtClean="0">
                <a:latin typeface="Arial" pitchFamily="34" charset="0"/>
                <a:cs typeface="Arial" pitchFamily="34" charset="0"/>
              </a:rPr>
              <a:t>existing</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closed</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form</a:t>
            </a:r>
            <a:r>
              <a:rPr lang="fr-FR" sz="2000" dirty="0" smtClean="0">
                <a:latin typeface="Arial" pitchFamily="34" charset="0"/>
                <a:cs typeface="Arial" pitchFamily="34" charset="0"/>
              </a:rPr>
              <a:t> solution</a:t>
            </a:r>
          </a:p>
          <a:p>
            <a:r>
              <a:rPr lang="fr-FR" sz="2000" dirty="0" smtClean="0">
                <a:latin typeface="Arial" pitchFamily="34" charset="0"/>
                <a:cs typeface="Arial" pitchFamily="34" charset="0"/>
              </a:rPr>
              <a:t>Use the </a:t>
            </a:r>
            <a:r>
              <a:rPr lang="fr-FR" sz="2000" dirty="0" err="1" smtClean="0">
                <a:latin typeface="Arial" pitchFamily="34" charset="0"/>
                <a:cs typeface="Arial" pitchFamily="34" charset="0"/>
              </a:rPr>
              <a:t>Optimization</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toolbox</a:t>
            </a:r>
            <a:r>
              <a:rPr lang="fr-FR" sz="2000" dirty="0" smtClean="0">
                <a:latin typeface="Arial" pitchFamily="34" charset="0"/>
                <a:cs typeface="Arial" pitchFamily="34" charset="0"/>
              </a:rPr>
              <a:t> to </a:t>
            </a:r>
            <a:r>
              <a:rPr lang="fr-FR" sz="2000" dirty="0" err="1" smtClean="0">
                <a:latin typeface="Arial" pitchFamily="34" charset="0"/>
                <a:cs typeface="Arial" pitchFamily="34" charset="0"/>
              </a:rPr>
              <a:t>numerically</a:t>
            </a:r>
            <a:endParaRPr lang="fr-FR" sz="2000" dirty="0">
              <a:latin typeface="Arial" pitchFamily="34" charset="0"/>
              <a:cs typeface="Arial" pitchFamily="34" charset="0"/>
            </a:endParaRPr>
          </a:p>
          <a:p>
            <a:r>
              <a:rPr lang="fr-FR" sz="2000" dirty="0" err="1" smtClean="0">
                <a:latin typeface="Arial" pitchFamily="34" charset="0"/>
                <a:cs typeface="Arial" pitchFamily="34" charset="0"/>
              </a:rPr>
              <a:t>Compute</a:t>
            </a:r>
            <a:r>
              <a:rPr lang="fr-FR" sz="2000" dirty="0" smtClean="0">
                <a:latin typeface="Arial" pitchFamily="34" charset="0"/>
                <a:cs typeface="Arial" pitchFamily="34" charset="0"/>
              </a:rPr>
              <a:t> </a:t>
            </a:r>
            <a:r>
              <a:rPr lang="fr-FR" sz="2000" dirty="0" err="1" smtClean="0">
                <a:latin typeface="Arial" pitchFamily="34" charset="0"/>
                <a:cs typeface="Arial" pitchFamily="34" charset="0"/>
              </a:rPr>
              <a:t>your</a:t>
            </a:r>
            <a:r>
              <a:rPr lang="fr-FR" sz="2000" dirty="0" smtClean="0">
                <a:latin typeface="Arial" pitchFamily="34" charset="0"/>
                <a:cs typeface="Arial" pitchFamily="34" charset="0"/>
              </a:rPr>
              <a:t> solutions </a:t>
            </a:r>
            <a:endParaRPr lang="fr-FR" sz="2000" dirty="0">
              <a:latin typeface="Arial" pitchFamily="34" charset="0"/>
              <a:cs typeface="Arial" pitchFamily="34" charset="0"/>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9" y="4993499"/>
            <a:ext cx="3312367" cy="181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247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145" y="2276872"/>
            <a:ext cx="618172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63688" y="1533508"/>
            <a:ext cx="5788637"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effectLst>
                  <a:glow rad="45500">
                    <a:schemeClr val="accent1">
                      <a:satMod val="220000"/>
                      <a:alpha val="35000"/>
                    </a:schemeClr>
                  </a:glow>
                </a:effectLst>
              </a:rPr>
              <a:t>Why MATLAB ?</a:t>
            </a:r>
            <a:endParaRPr lang="en-US" sz="54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pic>
        <p:nvPicPr>
          <p:cNvPr id="4" name="Picture 2" descr="File:Circle question mark.png">
            <a:hlinkClick r:id="rId4"/>
          </p:cNvPr>
          <p:cNvPicPr>
            <a:picLocks noChangeAspect="1" noChangeArrowheads="1"/>
          </p:cNvPicPr>
          <p:nvPr/>
        </p:nvPicPr>
        <p:blipFill>
          <a:blip r:embed="rId5" cstate="print"/>
          <a:srcRect/>
          <a:stretch>
            <a:fillRect/>
          </a:stretch>
        </p:blipFill>
        <p:spPr bwMode="auto">
          <a:xfrm>
            <a:off x="3377705" y="2348880"/>
            <a:ext cx="2210807" cy="2244647"/>
          </a:xfrm>
          <a:prstGeom prst="rect">
            <a:avLst/>
          </a:prstGeom>
          <a:noFill/>
        </p:spPr>
      </p:pic>
    </p:spTree>
    <p:extLst>
      <p:ext uri="{BB962C8B-B14F-4D97-AF65-F5344CB8AC3E}">
        <p14:creationId xmlns:p14="http://schemas.microsoft.com/office/powerpoint/2010/main" val="915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361356"/>
            <a:ext cx="7128791" cy="638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357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2050</TotalTime>
  <Words>2052</Words>
  <Application>Microsoft Office PowerPoint</Application>
  <PresentationFormat>On-screen Show (4:3)</PresentationFormat>
  <Paragraphs>368</Paragraphs>
  <Slides>26</Slides>
  <Notes>14</Notes>
  <HiddenSlides>1</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Blank</vt:lpstr>
      <vt:lpstr> Optimal Execution  of  portfolio transactions</vt:lpstr>
      <vt:lpstr>Dilemma facing the maximization of the expected trading revenue</vt:lpstr>
      <vt:lpstr>Dilemma facing the maximization of the expected trading revenue</vt:lpstr>
      <vt:lpstr>Modeling framework (Almgren &amp; Chriss)</vt:lpstr>
      <vt:lpstr>Optimization problem</vt:lpstr>
      <vt:lpstr>Simplifying assumptions :</vt:lpstr>
      <vt:lpstr>MATLAB and its solutions to solve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MATLAB Production Server</vt:lpstr>
      <vt:lpstr>Enterprise Applications </vt:lpstr>
      <vt:lpstr>Challenges solved</vt:lpstr>
      <vt:lpstr>Integration with IT systems</vt:lpstr>
      <vt:lpstr>Client Library</vt:lpstr>
      <vt:lpstr>Production Deployment Workflow</vt:lpstr>
      <vt:lpstr>Scaled Architecture</vt:lpstr>
      <vt:lpstr>Integration Example</vt:lpstr>
      <vt:lpstr>Integration with Databases</vt:lpstr>
      <vt:lpstr>Key Take-Aways</vt:lpstr>
      <vt:lpstr>Thank You</vt:lpstr>
      <vt:lpstr>PowerPoint Presentation</vt:lpstr>
    </vt:vector>
  </TitlesOfParts>
  <Company>The 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Duprey</dc:creator>
  <cp:keywords>Version 13.0</cp:keywords>
  <cp:lastModifiedBy>Stefan Duprey</cp:lastModifiedBy>
  <cp:revision>172</cp:revision>
  <cp:lastPrinted>2013-06-10T13:35:15Z</cp:lastPrinted>
  <dcterms:created xsi:type="dcterms:W3CDTF">2013-01-03T15:17:19Z</dcterms:created>
  <dcterms:modified xsi:type="dcterms:W3CDTF">2013-08-27T11:50:17Z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